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 id="289" r:id="rId3"/>
    <p:sldId id="288" r:id="rId4"/>
    <p:sldId id="290" r:id="rId5"/>
    <p:sldId id="271" r:id="rId6"/>
    <p:sldId id="273" r:id="rId7"/>
    <p:sldId id="274" r:id="rId8"/>
    <p:sldId id="276" r:id="rId9"/>
    <p:sldId id="257" r:id="rId10"/>
    <p:sldId id="282" r:id="rId11"/>
    <p:sldId id="283" r:id="rId12"/>
    <p:sldId id="284" r:id="rId13"/>
    <p:sldId id="281" r:id="rId14"/>
    <p:sldId id="286" r:id="rId15"/>
    <p:sldId id="294" r:id="rId16"/>
    <p:sldId id="285" r:id="rId17"/>
    <p:sldId id="275" r:id="rId18"/>
    <p:sldId id="277" r:id="rId19"/>
    <p:sldId id="278" r:id="rId20"/>
    <p:sldId id="279" r:id="rId21"/>
    <p:sldId id="291" r:id="rId22"/>
    <p:sldId id="292" r:id="rId23"/>
    <p:sldId id="296" r:id="rId24"/>
    <p:sldId id="293" r:id="rId25"/>
    <p:sldId id="297" r:id="rId26"/>
    <p:sldId id="298" r:id="rId27"/>
    <p:sldId id="299" r:id="rId28"/>
    <p:sldId id="300" r:id="rId29"/>
    <p:sldId id="301" r:id="rId30"/>
    <p:sldId id="302" r:id="rId31"/>
    <p:sldId id="304" r:id="rId32"/>
    <p:sldId id="305" r:id="rId33"/>
    <p:sldId id="303" r:id="rId3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33FF"/>
    <a:srgbClr val="B07BD7"/>
    <a:srgbClr val="C39BE1"/>
    <a:srgbClr val="D1B2E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1058;&#1072;&#1090;&#1100;&#1103;&#1085;&#1072;%20&#1042;&#1072;&#1089;&#1080;&#1083;&#1100;&#1077;&#1074;&#1085;&#1072;\Desktop\&#1090;&#1072;&#1073;&#1077;&#1083;&#1100;\2020-2021\&#1085;&#1086;&#1103;&#1073;&#1088;&#1100;\&#1090;&#1072;&#1073;&#1077;&#1083;&#110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7.2096485258782081E-2"/>
          <c:y val="3.9318182198429641E-2"/>
          <c:w val="0.78189040571245749"/>
          <c:h val="0.84211352587629362"/>
        </c:manualLayout>
      </c:layout>
      <c:barChart>
        <c:barDir val="col"/>
        <c:grouping val="clustered"/>
        <c:ser>
          <c:idx val="0"/>
          <c:order val="0"/>
          <c:tx>
            <c:strRef>
              <c:f>Лист3!$E$148:$E$149</c:f>
              <c:strCache>
                <c:ptCount val="1"/>
                <c:pt idx="0">
                  <c:v>Всего учащихся   </c:v>
                </c:pt>
              </c:strCache>
            </c:strRef>
          </c:tx>
          <c:cat>
            <c:strRef>
              <c:f>Лист3!$D$150:$D$154</c:f>
              <c:strCache>
                <c:ptCount val="5"/>
                <c:pt idx="0">
                  <c:v>1 –4</c:v>
                </c:pt>
                <c:pt idx="1">
                  <c:v>классы </c:v>
                </c:pt>
                <c:pt idx="2">
                  <c:v>5-9 классы </c:v>
                </c:pt>
                <c:pt idx="3">
                  <c:v>10-11 классы </c:v>
                </c:pt>
                <c:pt idx="4">
                  <c:v>Всего </c:v>
                </c:pt>
              </c:strCache>
            </c:strRef>
          </c:cat>
          <c:val>
            <c:numRef>
              <c:f>Лист3!$E$150:$E$154</c:f>
              <c:numCache>
                <c:formatCode>General</c:formatCode>
                <c:ptCount val="5"/>
                <c:pt idx="0">
                  <c:v>0</c:v>
                </c:pt>
                <c:pt idx="2">
                  <c:v>67</c:v>
                </c:pt>
                <c:pt idx="3">
                  <c:v>8</c:v>
                </c:pt>
                <c:pt idx="4">
                  <c:v>0</c:v>
                </c:pt>
              </c:numCache>
            </c:numRef>
          </c:val>
        </c:ser>
        <c:ser>
          <c:idx val="1"/>
          <c:order val="1"/>
          <c:tx>
            <c:strRef>
              <c:f>Лист3!$F$148:$F$149</c:f>
              <c:strCache>
                <c:ptCount val="1"/>
                <c:pt idx="0">
                  <c:v>Ударники  </c:v>
                </c:pt>
              </c:strCache>
            </c:strRef>
          </c:tx>
          <c:cat>
            <c:strRef>
              <c:f>Лист3!$D$150:$D$154</c:f>
              <c:strCache>
                <c:ptCount val="5"/>
                <c:pt idx="0">
                  <c:v>1 –4</c:v>
                </c:pt>
                <c:pt idx="1">
                  <c:v>классы </c:v>
                </c:pt>
                <c:pt idx="2">
                  <c:v>5-9 классы </c:v>
                </c:pt>
                <c:pt idx="3">
                  <c:v>10-11 классы </c:v>
                </c:pt>
                <c:pt idx="4">
                  <c:v>Всего </c:v>
                </c:pt>
              </c:strCache>
            </c:strRef>
          </c:cat>
          <c:val>
            <c:numRef>
              <c:f>Лист3!$F$150:$F$154</c:f>
              <c:numCache>
                <c:formatCode>General</c:formatCode>
                <c:ptCount val="5"/>
                <c:pt idx="0">
                  <c:v>18</c:v>
                </c:pt>
                <c:pt idx="2">
                  <c:v>19</c:v>
                </c:pt>
                <c:pt idx="3">
                  <c:v>6</c:v>
                </c:pt>
                <c:pt idx="4">
                  <c:v>43</c:v>
                </c:pt>
              </c:numCache>
            </c:numRef>
          </c:val>
        </c:ser>
        <c:ser>
          <c:idx val="2"/>
          <c:order val="2"/>
          <c:tx>
            <c:strRef>
              <c:f>Лист3!$G$148:$G$149</c:f>
              <c:strCache>
                <c:ptCount val="1"/>
                <c:pt idx="0">
                  <c:v>Отличники </c:v>
                </c:pt>
              </c:strCache>
            </c:strRef>
          </c:tx>
          <c:cat>
            <c:strRef>
              <c:f>Лист3!$D$150:$D$154</c:f>
              <c:strCache>
                <c:ptCount val="5"/>
                <c:pt idx="0">
                  <c:v>1 –4</c:v>
                </c:pt>
                <c:pt idx="1">
                  <c:v>классы </c:v>
                </c:pt>
                <c:pt idx="2">
                  <c:v>5-9 классы </c:v>
                </c:pt>
                <c:pt idx="3">
                  <c:v>10-11 классы </c:v>
                </c:pt>
                <c:pt idx="4">
                  <c:v>Всего </c:v>
                </c:pt>
              </c:strCache>
            </c:strRef>
          </c:cat>
          <c:val>
            <c:numRef>
              <c:f>Лист3!$G$150:$G$154</c:f>
              <c:numCache>
                <c:formatCode>General</c:formatCode>
                <c:ptCount val="5"/>
                <c:pt idx="0">
                  <c:v>13</c:v>
                </c:pt>
                <c:pt idx="2">
                  <c:v>7</c:v>
                </c:pt>
                <c:pt idx="3">
                  <c:v>1</c:v>
                </c:pt>
                <c:pt idx="4">
                  <c:v>21</c:v>
                </c:pt>
              </c:numCache>
            </c:numRef>
          </c:val>
        </c:ser>
        <c:ser>
          <c:idx val="3"/>
          <c:order val="3"/>
          <c:tx>
            <c:strRef>
              <c:f>Лист3!$H$148:$H$149</c:f>
              <c:strCache>
                <c:ptCount val="1"/>
                <c:pt idx="0">
                  <c:v>% </c:v>
                </c:pt>
              </c:strCache>
            </c:strRef>
          </c:tx>
          <c:cat>
            <c:strRef>
              <c:f>Лист3!$D$150:$D$154</c:f>
              <c:strCache>
                <c:ptCount val="5"/>
                <c:pt idx="0">
                  <c:v>1 –4</c:v>
                </c:pt>
                <c:pt idx="1">
                  <c:v>классы </c:v>
                </c:pt>
                <c:pt idx="2">
                  <c:v>5-9 классы </c:v>
                </c:pt>
                <c:pt idx="3">
                  <c:v>10-11 классы </c:v>
                </c:pt>
                <c:pt idx="4">
                  <c:v>Всего </c:v>
                </c:pt>
              </c:strCache>
            </c:strRef>
          </c:cat>
          <c:val>
            <c:numRef>
              <c:f>Лист3!$H$150:$H$154</c:f>
              <c:numCache>
                <c:formatCode>General</c:formatCode>
                <c:ptCount val="5"/>
                <c:pt idx="0" formatCode="0%">
                  <c:v>0.66000000000000136</c:v>
                </c:pt>
                <c:pt idx="2" formatCode="0%">
                  <c:v>0.39000000000000062</c:v>
                </c:pt>
                <c:pt idx="3" formatCode="0%">
                  <c:v>0.87000000000000111</c:v>
                </c:pt>
                <c:pt idx="4" formatCode="0%">
                  <c:v>0.52</c:v>
                </c:pt>
              </c:numCache>
            </c:numRef>
          </c:val>
        </c:ser>
        <c:axId val="102626048"/>
        <c:axId val="102627584"/>
      </c:barChart>
      <c:catAx>
        <c:axId val="102626048"/>
        <c:scaling>
          <c:orientation val="minMax"/>
        </c:scaling>
        <c:axPos val="b"/>
        <c:tickLblPos val="nextTo"/>
        <c:crossAx val="102627584"/>
        <c:crosses val="autoZero"/>
        <c:auto val="1"/>
        <c:lblAlgn val="ctr"/>
        <c:lblOffset val="100"/>
      </c:catAx>
      <c:valAx>
        <c:axId val="102627584"/>
        <c:scaling>
          <c:orientation val="minMax"/>
        </c:scaling>
        <c:axPos val="l"/>
        <c:majorGridlines/>
        <c:numFmt formatCode="General" sourceLinked="1"/>
        <c:tickLblPos val="nextTo"/>
        <c:crossAx val="102626048"/>
        <c:crosses val="autoZero"/>
        <c:crossBetween val="between"/>
      </c:valAx>
    </c:plotArea>
    <c:legend>
      <c:legendPos val="r"/>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a:prstGeom prst="rect">
            <a:avLst/>
          </a:prstGeo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p>
            <a:fld id="{AAB0FB88-89EF-48B3-9F31-6F9283428A0C}" type="datetimeFigureOut">
              <a:rPr lang="ru-RU" smtClean="0"/>
              <a:pPr/>
              <a:t>24.11.2020</a:t>
            </a:fld>
            <a:endParaRPr lang="ru-RU" dirty="0"/>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dirty="0"/>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05A1AF47-FB13-4940-AE59-8A5689973889}"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p>
            <a:fld id="{AAB0FB88-89EF-48B3-9F31-6F9283428A0C}" type="datetimeFigureOut">
              <a:rPr lang="ru-RU" smtClean="0"/>
              <a:pPr/>
              <a:t>24.11.2020</a:t>
            </a:fld>
            <a:endParaRPr lang="ru-RU" dirty="0"/>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dirty="0"/>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05A1AF47-FB13-4940-AE59-8A5689973889}"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p>
            <a:fld id="{AAB0FB88-89EF-48B3-9F31-6F9283428A0C}" type="datetimeFigureOut">
              <a:rPr lang="ru-RU" smtClean="0"/>
              <a:pPr/>
              <a:t>24.11.2020</a:t>
            </a:fld>
            <a:endParaRPr lang="ru-RU" dirty="0"/>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dirty="0"/>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05A1AF47-FB13-4940-AE59-8A5689973889}"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p>
            <a:fld id="{AAB0FB88-89EF-48B3-9F31-6F9283428A0C}" type="datetimeFigureOut">
              <a:rPr lang="ru-RU" smtClean="0"/>
              <a:pPr/>
              <a:t>24.11.2020</a:t>
            </a:fld>
            <a:endParaRPr lang="ru-RU" dirty="0"/>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dirty="0"/>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05A1AF47-FB13-4940-AE59-8A5689973889}"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a:xfrm>
            <a:off x="457200" y="6356350"/>
            <a:ext cx="2133600" cy="365125"/>
          </a:xfrm>
          <a:prstGeom prst="rect">
            <a:avLst/>
          </a:prstGeom>
        </p:spPr>
        <p:txBody>
          <a:bodyPr/>
          <a:lstStyle/>
          <a:p>
            <a:fld id="{AAB0FB88-89EF-48B3-9F31-6F9283428A0C}" type="datetimeFigureOut">
              <a:rPr lang="ru-RU" smtClean="0"/>
              <a:pPr/>
              <a:t>24.11.2020</a:t>
            </a:fld>
            <a:endParaRPr lang="ru-RU" dirty="0"/>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dirty="0"/>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05A1AF47-FB13-4940-AE59-8A5689973889}"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356350"/>
            <a:ext cx="2133600" cy="365125"/>
          </a:xfrm>
          <a:prstGeom prst="rect">
            <a:avLst/>
          </a:prstGeom>
        </p:spPr>
        <p:txBody>
          <a:bodyPr/>
          <a:lstStyle/>
          <a:p>
            <a:fld id="{AAB0FB88-89EF-48B3-9F31-6F9283428A0C}" type="datetimeFigureOut">
              <a:rPr lang="ru-RU" smtClean="0"/>
              <a:pPr/>
              <a:t>24.11.2020</a:t>
            </a:fld>
            <a:endParaRPr lang="ru-RU" dirty="0"/>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dirty="0"/>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p>
            <a:fld id="{05A1AF47-FB13-4940-AE59-8A5689973889}"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a:xfrm>
            <a:off x="457200" y="6356350"/>
            <a:ext cx="2133600" cy="365125"/>
          </a:xfrm>
          <a:prstGeom prst="rect">
            <a:avLst/>
          </a:prstGeom>
        </p:spPr>
        <p:txBody>
          <a:bodyPr/>
          <a:lstStyle/>
          <a:p>
            <a:fld id="{AAB0FB88-89EF-48B3-9F31-6F9283428A0C}" type="datetimeFigureOut">
              <a:rPr lang="ru-RU" smtClean="0"/>
              <a:pPr/>
              <a:t>24.11.2020</a:t>
            </a:fld>
            <a:endParaRPr lang="ru-RU" dirty="0"/>
          </a:p>
        </p:txBody>
      </p:sp>
      <p:sp>
        <p:nvSpPr>
          <p:cNvPr id="8" name="Нижний колонтитул 7"/>
          <p:cNvSpPr>
            <a:spLocks noGrp="1"/>
          </p:cNvSpPr>
          <p:nvPr>
            <p:ph type="ftr" sz="quarter" idx="11"/>
          </p:nvPr>
        </p:nvSpPr>
        <p:spPr>
          <a:xfrm>
            <a:off x="3124200" y="6356350"/>
            <a:ext cx="2895600" cy="365125"/>
          </a:xfrm>
          <a:prstGeom prst="rect">
            <a:avLst/>
          </a:prstGeom>
        </p:spPr>
        <p:txBody>
          <a:bodyPr/>
          <a:lstStyle/>
          <a:p>
            <a:endParaRPr lang="ru-RU" dirty="0"/>
          </a:p>
        </p:txBody>
      </p:sp>
      <p:sp>
        <p:nvSpPr>
          <p:cNvPr id="9" name="Номер слайда 8"/>
          <p:cNvSpPr>
            <a:spLocks noGrp="1"/>
          </p:cNvSpPr>
          <p:nvPr>
            <p:ph type="sldNum" sz="quarter" idx="12"/>
          </p:nvPr>
        </p:nvSpPr>
        <p:spPr>
          <a:xfrm>
            <a:off x="6553200" y="6356350"/>
            <a:ext cx="2133600" cy="365125"/>
          </a:xfrm>
          <a:prstGeom prst="rect">
            <a:avLst/>
          </a:prstGeom>
        </p:spPr>
        <p:txBody>
          <a:bodyPr/>
          <a:lstStyle/>
          <a:p>
            <a:fld id="{05A1AF47-FB13-4940-AE59-8A5689973889}"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Дата 2"/>
          <p:cNvSpPr>
            <a:spLocks noGrp="1"/>
          </p:cNvSpPr>
          <p:nvPr>
            <p:ph type="dt" sz="half" idx="10"/>
          </p:nvPr>
        </p:nvSpPr>
        <p:spPr>
          <a:xfrm>
            <a:off x="457200" y="6356350"/>
            <a:ext cx="2133600" cy="365125"/>
          </a:xfrm>
          <a:prstGeom prst="rect">
            <a:avLst/>
          </a:prstGeom>
        </p:spPr>
        <p:txBody>
          <a:bodyPr/>
          <a:lstStyle/>
          <a:p>
            <a:fld id="{AAB0FB88-89EF-48B3-9F31-6F9283428A0C}" type="datetimeFigureOut">
              <a:rPr lang="ru-RU" smtClean="0"/>
              <a:pPr/>
              <a:t>24.11.2020</a:t>
            </a:fld>
            <a:endParaRPr lang="ru-RU" dirty="0"/>
          </a:p>
        </p:txBody>
      </p:sp>
      <p:sp>
        <p:nvSpPr>
          <p:cNvPr id="4" name="Нижний колонтитул 3"/>
          <p:cNvSpPr>
            <a:spLocks noGrp="1"/>
          </p:cNvSpPr>
          <p:nvPr>
            <p:ph type="ftr" sz="quarter" idx="11"/>
          </p:nvPr>
        </p:nvSpPr>
        <p:spPr>
          <a:xfrm>
            <a:off x="3124200" y="6356350"/>
            <a:ext cx="2895600" cy="365125"/>
          </a:xfrm>
          <a:prstGeom prst="rect">
            <a:avLst/>
          </a:prstGeom>
        </p:spPr>
        <p:txBody>
          <a:bodyPr/>
          <a:lstStyle/>
          <a:p>
            <a:endParaRPr lang="ru-RU" dirty="0"/>
          </a:p>
        </p:txBody>
      </p:sp>
      <p:sp>
        <p:nvSpPr>
          <p:cNvPr id="5" name="Номер слайда 4"/>
          <p:cNvSpPr>
            <a:spLocks noGrp="1"/>
          </p:cNvSpPr>
          <p:nvPr>
            <p:ph type="sldNum" sz="quarter" idx="12"/>
          </p:nvPr>
        </p:nvSpPr>
        <p:spPr>
          <a:xfrm>
            <a:off x="6553200" y="6356350"/>
            <a:ext cx="2133600" cy="365125"/>
          </a:xfrm>
          <a:prstGeom prst="rect">
            <a:avLst/>
          </a:prstGeom>
        </p:spPr>
        <p:txBody>
          <a:bodyPr/>
          <a:lstStyle/>
          <a:p>
            <a:fld id="{05A1AF47-FB13-4940-AE59-8A5689973889}"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57200" y="6356350"/>
            <a:ext cx="2133600" cy="365125"/>
          </a:xfrm>
          <a:prstGeom prst="rect">
            <a:avLst/>
          </a:prstGeom>
        </p:spPr>
        <p:txBody>
          <a:bodyPr/>
          <a:lstStyle/>
          <a:p>
            <a:fld id="{AAB0FB88-89EF-48B3-9F31-6F9283428A0C}" type="datetimeFigureOut">
              <a:rPr lang="ru-RU" smtClean="0"/>
              <a:pPr/>
              <a:t>24.11.2020</a:t>
            </a:fld>
            <a:endParaRPr lang="ru-RU" dirty="0"/>
          </a:p>
        </p:txBody>
      </p:sp>
      <p:sp>
        <p:nvSpPr>
          <p:cNvPr id="3" name="Нижний колонтитул 2"/>
          <p:cNvSpPr>
            <a:spLocks noGrp="1"/>
          </p:cNvSpPr>
          <p:nvPr>
            <p:ph type="ftr" sz="quarter" idx="11"/>
          </p:nvPr>
        </p:nvSpPr>
        <p:spPr>
          <a:xfrm>
            <a:off x="3124200" y="6356350"/>
            <a:ext cx="2895600" cy="365125"/>
          </a:xfrm>
          <a:prstGeom prst="rect">
            <a:avLst/>
          </a:prstGeom>
        </p:spPr>
        <p:txBody>
          <a:bodyPr/>
          <a:lstStyle/>
          <a:p>
            <a:endParaRPr lang="ru-RU" dirty="0"/>
          </a:p>
        </p:txBody>
      </p:sp>
      <p:sp>
        <p:nvSpPr>
          <p:cNvPr id="4" name="Номер слайда 3"/>
          <p:cNvSpPr>
            <a:spLocks noGrp="1"/>
          </p:cNvSpPr>
          <p:nvPr>
            <p:ph type="sldNum" sz="quarter" idx="12"/>
          </p:nvPr>
        </p:nvSpPr>
        <p:spPr>
          <a:xfrm>
            <a:off x="6553200" y="6356350"/>
            <a:ext cx="2133600" cy="365125"/>
          </a:xfrm>
          <a:prstGeom prst="rect">
            <a:avLst/>
          </a:prstGeom>
        </p:spPr>
        <p:txBody>
          <a:bodyPr/>
          <a:lstStyle/>
          <a:p>
            <a:fld id="{05A1AF47-FB13-4940-AE59-8A5689973889}"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a:xfrm>
            <a:off x="457200" y="6356350"/>
            <a:ext cx="2133600" cy="365125"/>
          </a:xfrm>
          <a:prstGeom prst="rect">
            <a:avLst/>
          </a:prstGeom>
        </p:spPr>
        <p:txBody>
          <a:bodyPr/>
          <a:lstStyle/>
          <a:p>
            <a:fld id="{AAB0FB88-89EF-48B3-9F31-6F9283428A0C}" type="datetimeFigureOut">
              <a:rPr lang="ru-RU" smtClean="0"/>
              <a:pPr/>
              <a:t>24.11.2020</a:t>
            </a:fld>
            <a:endParaRPr lang="ru-RU" dirty="0"/>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dirty="0"/>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p>
            <a:fld id="{05A1AF47-FB13-4940-AE59-8A5689973889}"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a:xfrm>
            <a:off x="457200" y="6356350"/>
            <a:ext cx="2133600" cy="365125"/>
          </a:xfrm>
          <a:prstGeom prst="rect">
            <a:avLst/>
          </a:prstGeom>
        </p:spPr>
        <p:txBody>
          <a:bodyPr/>
          <a:lstStyle/>
          <a:p>
            <a:fld id="{AAB0FB88-89EF-48B3-9F31-6F9283428A0C}" type="datetimeFigureOut">
              <a:rPr lang="ru-RU" smtClean="0"/>
              <a:pPr/>
              <a:t>24.11.2020</a:t>
            </a:fld>
            <a:endParaRPr lang="ru-RU" dirty="0"/>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dirty="0"/>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p>
            <a:fld id="{05A1AF47-FB13-4940-AE59-8A5689973889}"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7" name="Прямоугольник 6"/>
          <p:cNvSpPr/>
          <p:nvPr userDrawn="1"/>
        </p:nvSpPr>
        <p:spPr>
          <a:xfrm>
            <a:off x="0" y="6611779"/>
            <a:ext cx="1449436" cy="246221"/>
          </a:xfrm>
          <a:prstGeom prst="rect">
            <a:avLst/>
          </a:prstGeom>
        </p:spPr>
        <p:txBody>
          <a:bodyPr wrap="none">
            <a:spAutoFit/>
          </a:bodyPr>
          <a:lstStyle/>
          <a:p>
            <a:r>
              <a:rPr lang="ru-RU" sz="1000" kern="1200" dirty="0" smtClean="0">
                <a:solidFill>
                  <a:schemeClr val="accent4">
                    <a:lumMod val="20000"/>
                    <a:lumOff val="80000"/>
                  </a:schemeClr>
                </a:solidFill>
                <a:latin typeface="Mistral" pitchFamily="66" charset="0"/>
                <a:ea typeface="+mn-ea"/>
                <a:cs typeface="+mn-cs"/>
              </a:rPr>
              <a:t>© Фокина Лидия Петровна </a:t>
            </a:r>
            <a:endParaRPr lang="ru-RU" sz="1000" kern="1200" dirty="0">
              <a:solidFill>
                <a:schemeClr val="accent4">
                  <a:lumMod val="20000"/>
                  <a:lumOff val="80000"/>
                </a:schemeClr>
              </a:solidFill>
              <a:latin typeface="Mistral" pitchFamily="66" charset="0"/>
              <a:ea typeface="+mn-ea"/>
              <a:cs typeface="+mn-cs"/>
            </a:endParaRPr>
          </a:p>
        </p:txBody>
      </p:sp>
      <p:sp>
        <p:nvSpPr>
          <p:cNvPr id="8" name="Прямоугольник 7"/>
          <p:cNvSpPr/>
          <p:nvPr userDrawn="1"/>
        </p:nvSpPr>
        <p:spPr>
          <a:xfrm>
            <a:off x="857224" y="214290"/>
            <a:ext cx="8072494" cy="6429420"/>
          </a:xfrm>
          <a:prstGeom prst="rect">
            <a:avLst/>
          </a:prstGeom>
          <a:solidFill>
            <a:schemeClr val="bg1"/>
          </a:solidFill>
          <a:ln w="38100" cap="rnd">
            <a:solidFill>
              <a:schemeClr val="bg1">
                <a:lumMod val="65000"/>
              </a:schemeClr>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nvGrpSpPr>
          <p:cNvPr id="9" name="Группа 8"/>
          <p:cNvGrpSpPr/>
          <p:nvPr userDrawn="1"/>
        </p:nvGrpSpPr>
        <p:grpSpPr>
          <a:xfrm>
            <a:off x="357158" y="1000108"/>
            <a:ext cx="928662" cy="214314"/>
            <a:chOff x="2714612" y="3143248"/>
            <a:chExt cx="2857520" cy="928694"/>
          </a:xfrm>
          <a:solidFill>
            <a:srgbClr val="7030A0"/>
          </a:solidFill>
        </p:grpSpPr>
        <p:sp>
          <p:nvSpPr>
            <p:cNvPr id="10" name="Овал 9"/>
            <p:cNvSpPr/>
            <p:nvPr/>
          </p:nvSpPr>
          <p:spPr>
            <a:xfrm>
              <a:off x="4786314"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Овал 10"/>
            <p:cNvSpPr/>
            <p:nvPr/>
          </p:nvSpPr>
          <p:spPr>
            <a:xfrm>
              <a:off x="2714612"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2" name="Овал 11"/>
            <p:cNvSpPr/>
            <p:nvPr/>
          </p:nvSpPr>
          <p:spPr>
            <a:xfrm>
              <a:off x="4929190"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3" name="Овал 12"/>
            <p:cNvSpPr/>
            <p:nvPr/>
          </p:nvSpPr>
          <p:spPr>
            <a:xfrm>
              <a:off x="2857488"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4" name="Овал 13"/>
            <p:cNvSpPr/>
            <p:nvPr/>
          </p:nvSpPr>
          <p:spPr>
            <a:xfrm>
              <a:off x="3071802" y="3143248"/>
              <a:ext cx="2143140" cy="928694"/>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dirty="0"/>
            </a:p>
          </p:txBody>
        </p:sp>
      </p:grpSp>
      <p:grpSp>
        <p:nvGrpSpPr>
          <p:cNvPr id="15" name="Группа 14"/>
          <p:cNvGrpSpPr/>
          <p:nvPr userDrawn="1"/>
        </p:nvGrpSpPr>
        <p:grpSpPr>
          <a:xfrm>
            <a:off x="357158" y="1658925"/>
            <a:ext cx="928662" cy="214314"/>
            <a:chOff x="2714612" y="3143248"/>
            <a:chExt cx="2857520" cy="928694"/>
          </a:xfrm>
          <a:solidFill>
            <a:srgbClr val="7030A0"/>
          </a:solidFill>
        </p:grpSpPr>
        <p:sp>
          <p:nvSpPr>
            <p:cNvPr id="16" name="Овал 15"/>
            <p:cNvSpPr/>
            <p:nvPr/>
          </p:nvSpPr>
          <p:spPr>
            <a:xfrm>
              <a:off x="4786314"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7" name="Овал 16"/>
            <p:cNvSpPr/>
            <p:nvPr/>
          </p:nvSpPr>
          <p:spPr>
            <a:xfrm>
              <a:off x="2714612"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8" name="Овал 17"/>
            <p:cNvSpPr/>
            <p:nvPr/>
          </p:nvSpPr>
          <p:spPr>
            <a:xfrm>
              <a:off x="4929190"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9" name="Овал 18"/>
            <p:cNvSpPr/>
            <p:nvPr/>
          </p:nvSpPr>
          <p:spPr>
            <a:xfrm>
              <a:off x="2857488"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0" name="Овал 19"/>
            <p:cNvSpPr/>
            <p:nvPr/>
          </p:nvSpPr>
          <p:spPr>
            <a:xfrm>
              <a:off x="3071802" y="3143248"/>
              <a:ext cx="2143140" cy="928694"/>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dirty="0"/>
            </a:p>
          </p:txBody>
        </p:sp>
      </p:grpSp>
      <p:grpSp>
        <p:nvGrpSpPr>
          <p:cNvPr id="21" name="Группа 20"/>
          <p:cNvGrpSpPr/>
          <p:nvPr userDrawn="1"/>
        </p:nvGrpSpPr>
        <p:grpSpPr>
          <a:xfrm>
            <a:off x="357158" y="2317742"/>
            <a:ext cx="928662" cy="214314"/>
            <a:chOff x="2714612" y="3143248"/>
            <a:chExt cx="2857520" cy="928694"/>
          </a:xfrm>
          <a:solidFill>
            <a:srgbClr val="7030A0"/>
          </a:solidFill>
        </p:grpSpPr>
        <p:sp>
          <p:nvSpPr>
            <p:cNvPr id="22" name="Овал 21"/>
            <p:cNvSpPr/>
            <p:nvPr/>
          </p:nvSpPr>
          <p:spPr>
            <a:xfrm>
              <a:off x="4786314"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3" name="Овал 22"/>
            <p:cNvSpPr/>
            <p:nvPr/>
          </p:nvSpPr>
          <p:spPr>
            <a:xfrm>
              <a:off x="2714612"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4" name="Овал 23"/>
            <p:cNvSpPr/>
            <p:nvPr/>
          </p:nvSpPr>
          <p:spPr>
            <a:xfrm>
              <a:off x="4929190"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5" name="Овал 24"/>
            <p:cNvSpPr/>
            <p:nvPr/>
          </p:nvSpPr>
          <p:spPr>
            <a:xfrm>
              <a:off x="2857488"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6" name="Овал 25"/>
            <p:cNvSpPr/>
            <p:nvPr/>
          </p:nvSpPr>
          <p:spPr>
            <a:xfrm>
              <a:off x="3071802" y="3143248"/>
              <a:ext cx="2143140" cy="928694"/>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dirty="0"/>
            </a:p>
          </p:txBody>
        </p:sp>
      </p:grpSp>
      <p:grpSp>
        <p:nvGrpSpPr>
          <p:cNvPr id="27" name="Группа 26"/>
          <p:cNvGrpSpPr/>
          <p:nvPr userDrawn="1"/>
        </p:nvGrpSpPr>
        <p:grpSpPr>
          <a:xfrm>
            <a:off x="357158" y="2976559"/>
            <a:ext cx="928662" cy="214314"/>
            <a:chOff x="2714612" y="3143248"/>
            <a:chExt cx="2857520" cy="928694"/>
          </a:xfrm>
          <a:solidFill>
            <a:srgbClr val="7030A0"/>
          </a:solidFill>
        </p:grpSpPr>
        <p:sp>
          <p:nvSpPr>
            <p:cNvPr id="28" name="Овал 27"/>
            <p:cNvSpPr/>
            <p:nvPr/>
          </p:nvSpPr>
          <p:spPr>
            <a:xfrm>
              <a:off x="4786314"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9" name="Овал 28"/>
            <p:cNvSpPr/>
            <p:nvPr/>
          </p:nvSpPr>
          <p:spPr>
            <a:xfrm>
              <a:off x="2714612"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0" name="Овал 29"/>
            <p:cNvSpPr/>
            <p:nvPr/>
          </p:nvSpPr>
          <p:spPr>
            <a:xfrm>
              <a:off x="4929190"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1" name="Овал 30"/>
            <p:cNvSpPr/>
            <p:nvPr/>
          </p:nvSpPr>
          <p:spPr>
            <a:xfrm>
              <a:off x="2857488"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2" name="Овал 31"/>
            <p:cNvSpPr/>
            <p:nvPr/>
          </p:nvSpPr>
          <p:spPr>
            <a:xfrm>
              <a:off x="3071802" y="3143248"/>
              <a:ext cx="2143140" cy="928694"/>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dirty="0"/>
            </a:p>
          </p:txBody>
        </p:sp>
      </p:grpSp>
      <p:grpSp>
        <p:nvGrpSpPr>
          <p:cNvPr id="33" name="Группа 32"/>
          <p:cNvGrpSpPr/>
          <p:nvPr userDrawn="1"/>
        </p:nvGrpSpPr>
        <p:grpSpPr>
          <a:xfrm>
            <a:off x="357158" y="3635376"/>
            <a:ext cx="928662" cy="214314"/>
            <a:chOff x="2714612" y="3143248"/>
            <a:chExt cx="2857520" cy="928694"/>
          </a:xfrm>
          <a:solidFill>
            <a:srgbClr val="7030A0"/>
          </a:solidFill>
        </p:grpSpPr>
        <p:sp>
          <p:nvSpPr>
            <p:cNvPr id="34" name="Овал 33"/>
            <p:cNvSpPr/>
            <p:nvPr/>
          </p:nvSpPr>
          <p:spPr>
            <a:xfrm>
              <a:off x="4786314"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5" name="Овал 34"/>
            <p:cNvSpPr/>
            <p:nvPr/>
          </p:nvSpPr>
          <p:spPr>
            <a:xfrm>
              <a:off x="2714612"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Овал 35"/>
            <p:cNvSpPr/>
            <p:nvPr/>
          </p:nvSpPr>
          <p:spPr>
            <a:xfrm>
              <a:off x="4929190"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7" name="Овал 36"/>
            <p:cNvSpPr/>
            <p:nvPr/>
          </p:nvSpPr>
          <p:spPr>
            <a:xfrm>
              <a:off x="2857488"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8" name="Овал 37"/>
            <p:cNvSpPr/>
            <p:nvPr/>
          </p:nvSpPr>
          <p:spPr>
            <a:xfrm>
              <a:off x="3071802" y="3143248"/>
              <a:ext cx="2143140" cy="928694"/>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dirty="0"/>
            </a:p>
          </p:txBody>
        </p:sp>
      </p:grpSp>
      <p:grpSp>
        <p:nvGrpSpPr>
          <p:cNvPr id="39" name="Группа 38"/>
          <p:cNvGrpSpPr/>
          <p:nvPr userDrawn="1"/>
        </p:nvGrpSpPr>
        <p:grpSpPr>
          <a:xfrm>
            <a:off x="357158" y="4294193"/>
            <a:ext cx="928662" cy="214314"/>
            <a:chOff x="2714612" y="3143248"/>
            <a:chExt cx="2857520" cy="928694"/>
          </a:xfrm>
          <a:solidFill>
            <a:srgbClr val="7030A0"/>
          </a:solidFill>
        </p:grpSpPr>
        <p:sp>
          <p:nvSpPr>
            <p:cNvPr id="40" name="Овал 39"/>
            <p:cNvSpPr/>
            <p:nvPr/>
          </p:nvSpPr>
          <p:spPr>
            <a:xfrm>
              <a:off x="4786314"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1" name="Овал 40"/>
            <p:cNvSpPr/>
            <p:nvPr/>
          </p:nvSpPr>
          <p:spPr>
            <a:xfrm>
              <a:off x="2714612"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2" name="Овал 41"/>
            <p:cNvSpPr/>
            <p:nvPr/>
          </p:nvSpPr>
          <p:spPr>
            <a:xfrm>
              <a:off x="4929190"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3" name="Овал 42"/>
            <p:cNvSpPr/>
            <p:nvPr/>
          </p:nvSpPr>
          <p:spPr>
            <a:xfrm>
              <a:off x="2857488"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4" name="Овал 43"/>
            <p:cNvSpPr/>
            <p:nvPr/>
          </p:nvSpPr>
          <p:spPr>
            <a:xfrm>
              <a:off x="3071802" y="3143248"/>
              <a:ext cx="2143140" cy="928694"/>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dirty="0"/>
            </a:p>
          </p:txBody>
        </p:sp>
      </p:grpSp>
      <p:grpSp>
        <p:nvGrpSpPr>
          <p:cNvPr id="45" name="Группа 44"/>
          <p:cNvGrpSpPr/>
          <p:nvPr userDrawn="1"/>
        </p:nvGrpSpPr>
        <p:grpSpPr>
          <a:xfrm>
            <a:off x="357158" y="4953010"/>
            <a:ext cx="928662" cy="214314"/>
            <a:chOff x="2714612" y="3143248"/>
            <a:chExt cx="2857520" cy="928694"/>
          </a:xfrm>
          <a:solidFill>
            <a:srgbClr val="7030A0"/>
          </a:solidFill>
        </p:grpSpPr>
        <p:sp>
          <p:nvSpPr>
            <p:cNvPr id="46" name="Овал 45"/>
            <p:cNvSpPr/>
            <p:nvPr/>
          </p:nvSpPr>
          <p:spPr>
            <a:xfrm>
              <a:off x="4786314"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7" name="Овал 46"/>
            <p:cNvSpPr/>
            <p:nvPr/>
          </p:nvSpPr>
          <p:spPr>
            <a:xfrm>
              <a:off x="2714612"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8" name="Овал 47"/>
            <p:cNvSpPr/>
            <p:nvPr/>
          </p:nvSpPr>
          <p:spPr>
            <a:xfrm>
              <a:off x="4929190"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Овал 48"/>
            <p:cNvSpPr/>
            <p:nvPr/>
          </p:nvSpPr>
          <p:spPr>
            <a:xfrm>
              <a:off x="2857488"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0" name="Овал 49"/>
            <p:cNvSpPr/>
            <p:nvPr/>
          </p:nvSpPr>
          <p:spPr>
            <a:xfrm>
              <a:off x="3071802" y="3143248"/>
              <a:ext cx="2143140" cy="928694"/>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dirty="0"/>
            </a:p>
          </p:txBody>
        </p:sp>
      </p:grpSp>
      <p:grpSp>
        <p:nvGrpSpPr>
          <p:cNvPr id="51" name="Группа 50"/>
          <p:cNvGrpSpPr/>
          <p:nvPr userDrawn="1"/>
        </p:nvGrpSpPr>
        <p:grpSpPr>
          <a:xfrm>
            <a:off x="357158" y="6270645"/>
            <a:ext cx="928662" cy="214314"/>
            <a:chOff x="2714612" y="3143248"/>
            <a:chExt cx="2857520" cy="928694"/>
          </a:xfrm>
          <a:solidFill>
            <a:srgbClr val="7030A0"/>
          </a:solidFill>
        </p:grpSpPr>
        <p:sp>
          <p:nvSpPr>
            <p:cNvPr id="52" name="Овал 51"/>
            <p:cNvSpPr/>
            <p:nvPr/>
          </p:nvSpPr>
          <p:spPr>
            <a:xfrm>
              <a:off x="4786314"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3" name="Овал 52"/>
            <p:cNvSpPr/>
            <p:nvPr/>
          </p:nvSpPr>
          <p:spPr>
            <a:xfrm>
              <a:off x="2714612"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4" name="Овал 53"/>
            <p:cNvSpPr/>
            <p:nvPr/>
          </p:nvSpPr>
          <p:spPr>
            <a:xfrm>
              <a:off x="4929190"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5" name="Овал 54"/>
            <p:cNvSpPr/>
            <p:nvPr/>
          </p:nvSpPr>
          <p:spPr>
            <a:xfrm>
              <a:off x="2857488"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6" name="Овал 55"/>
            <p:cNvSpPr/>
            <p:nvPr/>
          </p:nvSpPr>
          <p:spPr>
            <a:xfrm>
              <a:off x="3071802" y="3143248"/>
              <a:ext cx="2143140" cy="928694"/>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dirty="0"/>
            </a:p>
          </p:txBody>
        </p:sp>
      </p:grpSp>
      <p:grpSp>
        <p:nvGrpSpPr>
          <p:cNvPr id="57" name="Группа 56"/>
          <p:cNvGrpSpPr/>
          <p:nvPr userDrawn="1"/>
        </p:nvGrpSpPr>
        <p:grpSpPr>
          <a:xfrm>
            <a:off x="357158" y="5611827"/>
            <a:ext cx="928662" cy="214314"/>
            <a:chOff x="2714612" y="3143248"/>
            <a:chExt cx="2857520" cy="928694"/>
          </a:xfrm>
          <a:solidFill>
            <a:srgbClr val="7030A0"/>
          </a:solidFill>
        </p:grpSpPr>
        <p:sp>
          <p:nvSpPr>
            <p:cNvPr id="58" name="Овал 57"/>
            <p:cNvSpPr/>
            <p:nvPr/>
          </p:nvSpPr>
          <p:spPr>
            <a:xfrm>
              <a:off x="4786314"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9" name="Овал 58"/>
            <p:cNvSpPr/>
            <p:nvPr/>
          </p:nvSpPr>
          <p:spPr>
            <a:xfrm>
              <a:off x="2714612"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0" name="Овал 59"/>
            <p:cNvSpPr/>
            <p:nvPr/>
          </p:nvSpPr>
          <p:spPr>
            <a:xfrm>
              <a:off x="4929190"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1" name="Овал 60"/>
            <p:cNvSpPr/>
            <p:nvPr/>
          </p:nvSpPr>
          <p:spPr>
            <a:xfrm>
              <a:off x="2857488"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2" name="Овал 61"/>
            <p:cNvSpPr/>
            <p:nvPr/>
          </p:nvSpPr>
          <p:spPr>
            <a:xfrm>
              <a:off x="3071802" y="3143248"/>
              <a:ext cx="2143140" cy="928694"/>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dirty="0"/>
            </a:p>
          </p:txBody>
        </p:sp>
      </p:grpSp>
      <p:grpSp>
        <p:nvGrpSpPr>
          <p:cNvPr id="64" name="Группа 63"/>
          <p:cNvGrpSpPr/>
          <p:nvPr userDrawn="1"/>
        </p:nvGrpSpPr>
        <p:grpSpPr>
          <a:xfrm>
            <a:off x="357158" y="341291"/>
            <a:ext cx="928662" cy="214314"/>
            <a:chOff x="2714612" y="3143248"/>
            <a:chExt cx="2857520" cy="928694"/>
          </a:xfrm>
          <a:solidFill>
            <a:srgbClr val="7030A0"/>
          </a:solidFill>
        </p:grpSpPr>
        <p:sp>
          <p:nvSpPr>
            <p:cNvPr id="65" name="Овал 64"/>
            <p:cNvSpPr/>
            <p:nvPr/>
          </p:nvSpPr>
          <p:spPr>
            <a:xfrm>
              <a:off x="4786314"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6" name="Овал 65"/>
            <p:cNvSpPr/>
            <p:nvPr/>
          </p:nvSpPr>
          <p:spPr>
            <a:xfrm>
              <a:off x="2714612" y="3214686"/>
              <a:ext cx="785818" cy="785818"/>
            </a:xfrm>
            <a:prstGeom prst="ellipse">
              <a:avLst/>
            </a:prstGeom>
            <a:grpFill/>
            <a:ln>
              <a:solidFill>
                <a:schemeClr val="accent4">
                  <a:lumMod val="60000"/>
                  <a:lumOff val="4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7" name="Овал 66"/>
            <p:cNvSpPr/>
            <p:nvPr/>
          </p:nvSpPr>
          <p:spPr>
            <a:xfrm>
              <a:off x="4929190"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8" name="Овал 67"/>
            <p:cNvSpPr/>
            <p:nvPr/>
          </p:nvSpPr>
          <p:spPr>
            <a:xfrm>
              <a:off x="2857488" y="3357562"/>
              <a:ext cx="500066" cy="500066"/>
            </a:xfrm>
            <a:prstGeom prst="ellipse">
              <a:avLst/>
            </a:prstGeom>
            <a:solidFill>
              <a:schemeClr val="accent4">
                <a:lumMod val="60000"/>
                <a:lumOff val="40000"/>
              </a:schemeClr>
            </a:solidFill>
            <a:ln>
              <a:solidFill>
                <a:schemeClr val="accent4">
                  <a:lumMod val="20000"/>
                  <a:lumOff val="80000"/>
                </a:schemeClr>
              </a:solidFill>
            </a:ln>
            <a:effectLst>
              <a:outerShdw blurRad="44450" dist="27940" dir="5400000" algn="ctr">
                <a:srgbClr val="000000">
                  <a:alpha val="32000"/>
                </a:srgb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9" name="Овал 68"/>
            <p:cNvSpPr/>
            <p:nvPr/>
          </p:nvSpPr>
          <p:spPr>
            <a:xfrm>
              <a:off x="3071802" y="3143248"/>
              <a:ext cx="2143140" cy="928694"/>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dirty="0"/>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1538" y="1357298"/>
            <a:ext cx="7772400" cy="1470025"/>
          </a:xfrm>
        </p:spPr>
        <p:txBody>
          <a:bodyPr/>
          <a:lstStyle/>
          <a:p>
            <a:r>
              <a:rPr lang="kk-KZ" sz="4000" b="1" dirty="0" smtClean="0">
                <a:solidFill>
                  <a:srgbClr val="FF0000"/>
                </a:solidFill>
                <a:latin typeface="Times New Roman" pitchFamily="18" charset="0"/>
                <a:cs typeface="Times New Roman" pitchFamily="18" charset="0"/>
              </a:rPr>
              <a:t>Мектептің әдістемелік тақырыбы:</a:t>
            </a:r>
            <a:r>
              <a:rPr lang="kk-KZ" sz="4000" b="1" dirty="0" smtClean="0">
                <a:solidFill>
                  <a:srgbClr val="FF0000"/>
                </a:solidFill>
              </a:rPr>
              <a:t/>
            </a:r>
            <a:br>
              <a:rPr lang="kk-KZ" sz="4000" b="1" dirty="0" smtClean="0">
                <a:solidFill>
                  <a:srgbClr val="FF0000"/>
                </a:solidFill>
              </a:rPr>
            </a:br>
            <a:r>
              <a:rPr lang="kk-KZ" sz="4000" dirty="0" smtClean="0">
                <a:latin typeface="Times New Roman" pitchFamily="18" charset="0"/>
                <a:cs typeface="Times New Roman" pitchFamily="18" charset="0"/>
              </a:rPr>
              <a:t>Жаңартылған білім </a:t>
            </a:r>
            <a:r>
              <a:rPr lang="kk-KZ" sz="4000" dirty="0" smtClean="0">
                <a:latin typeface="Times New Roman" pitchFamily="18" charset="0"/>
                <a:cs typeface="Times New Roman" pitchFamily="18" charset="0"/>
              </a:rPr>
              <a:t>мазмұны  -  </a:t>
            </a:r>
            <a:r>
              <a:rPr lang="kk-KZ" sz="4000" dirty="0" smtClean="0">
                <a:latin typeface="Times New Roman" pitchFamily="18" charset="0"/>
                <a:cs typeface="Times New Roman" pitchFamily="18" charset="0"/>
              </a:rPr>
              <a:t>мұғалімдердің педагогикалық шеберлігін </a:t>
            </a:r>
            <a:r>
              <a:rPr lang="kk-KZ" sz="4000" dirty="0" smtClean="0">
                <a:latin typeface="Times New Roman" pitchFamily="18" charset="0"/>
                <a:cs typeface="Times New Roman" pitchFamily="18" charset="0"/>
              </a:rPr>
              <a:t>арттыру көзі.</a:t>
            </a:r>
            <a:endParaRPr lang="ru-RU" sz="40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lstStyle/>
          <a:p>
            <a:r>
              <a:rPr lang="ru-RU" b="1" dirty="0" smtClean="0">
                <a:ln>
                  <a:solidFill>
                    <a:schemeClr val="tx1"/>
                  </a:solidFill>
                </a:ln>
                <a:solidFill>
                  <a:srgbClr val="7030A0"/>
                </a:solidFill>
                <a:latin typeface="Times New Roman" pitchFamily="18" charset="0"/>
                <a:cs typeface="Times New Roman" pitchFamily="18" charset="0"/>
              </a:rPr>
              <a:t>Отличники 2 - 4 классы</a:t>
            </a:r>
            <a:r>
              <a:rPr lang="ru-RU" dirty="0" smtClean="0">
                <a:ln>
                  <a:solidFill>
                    <a:schemeClr val="tx1"/>
                  </a:solidFill>
                </a:ln>
              </a:rPr>
              <a:t> </a:t>
            </a:r>
            <a:endParaRPr lang="ru-RU" dirty="0">
              <a:ln>
                <a:solidFill>
                  <a:schemeClr val="tx1"/>
                </a:solidFill>
              </a:ln>
            </a:endParaRPr>
          </a:p>
        </p:txBody>
      </p:sp>
      <p:graphicFrame>
        <p:nvGraphicFramePr>
          <p:cNvPr id="4" name="Содержимое 3"/>
          <p:cNvGraphicFramePr>
            <a:graphicFrameLocks noGrp="1"/>
          </p:cNvGraphicFramePr>
          <p:nvPr>
            <p:ph idx="1"/>
          </p:nvPr>
        </p:nvGraphicFramePr>
        <p:xfrm>
          <a:off x="1259632" y="980728"/>
          <a:ext cx="7560840" cy="5046836"/>
        </p:xfrm>
        <a:graphic>
          <a:graphicData uri="http://schemas.openxmlformats.org/drawingml/2006/table">
            <a:tbl>
              <a:tblPr firstRow="1" bandRow="1">
                <a:tableStyleId>{00A15C55-8517-42AA-B614-E9B94910E393}</a:tableStyleId>
              </a:tblPr>
              <a:tblGrid>
                <a:gridCol w="936104">
                  <a:extLst>
                    <a:ext uri="{9D8B030D-6E8A-4147-A177-3AD203B41FA5}">
                      <a16:colId xmlns="" xmlns:a16="http://schemas.microsoft.com/office/drawing/2014/main" val="20000"/>
                    </a:ext>
                  </a:extLst>
                </a:gridCol>
                <a:gridCol w="2989717">
                  <a:extLst>
                    <a:ext uri="{9D8B030D-6E8A-4147-A177-3AD203B41FA5}">
                      <a16:colId xmlns="" xmlns:a16="http://schemas.microsoft.com/office/drawing/2014/main" val="20001"/>
                    </a:ext>
                  </a:extLst>
                </a:gridCol>
                <a:gridCol w="3635019">
                  <a:extLst>
                    <a:ext uri="{9D8B030D-6E8A-4147-A177-3AD203B41FA5}">
                      <a16:colId xmlns="" xmlns:a16="http://schemas.microsoft.com/office/drawing/2014/main" val="20002"/>
                    </a:ext>
                  </a:extLst>
                </a:gridCol>
              </a:tblGrid>
              <a:tr h="450500">
                <a:tc>
                  <a:txBody>
                    <a:bodyPr/>
                    <a:lstStyle/>
                    <a:p>
                      <a:pPr algn="ctr"/>
                      <a:r>
                        <a:rPr lang="ru-RU" sz="1600" dirty="0" smtClean="0">
                          <a:solidFill>
                            <a:schemeClr val="tx1"/>
                          </a:solidFill>
                          <a:latin typeface="Times New Roman" pitchFamily="18" charset="0"/>
                          <a:cs typeface="Times New Roman" pitchFamily="18" charset="0"/>
                        </a:rPr>
                        <a:t>Класс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ru-RU" sz="1600" dirty="0" smtClean="0">
                          <a:solidFill>
                            <a:schemeClr val="tx1"/>
                          </a:solidFill>
                          <a:latin typeface="Times New Roman" pitchFamily="18" charset="0"/>
                          <a:cs typeface="Times New Roman" pitchFamily="18" charset="0"/>
                        </a:rPr>
                        <a:t>ФИО</a:t>
                      </a:r>
                      <a:r>
                        <a:rPr lang="ru-RU" sz="1600" baseline="0" dirty="0" smtClean="0">
                          <a:solidFill>
                            <a:schemeClr val="tx1"/>
                          </a:solidFill>
                          <a:latin typeface="Times New Roman" pitchFamily="18" charset="0"/>
                          <a:cs typeface="Times New Roman" pitchFamily="18" charset="0"/>
                        </a:rPr>
                        <a:t> обучающегося</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ru-RU" sz="1600" dirty="0" smtClean="0">
                          <a:solidFill>
                            <a:schemeClr val="tx1"/>
                          </a:solidFill>
                          <a:latin typeface="Times New Roman" pitchFamily="18" charset="0"/>
                          <a:cs typeface="Times New Roman" pitchFamily="18" charset="0"/>
                        </a:rPr>
                        <a:t>ФИО</a:t>
                      </a:r>
                      <a:r>
                        <a:rPr lang="ru-RU" sz="1600" baseline="0" dirty="0" smtClean="0">
                          <a:solidFill>
                            <a:schemeClr val="tx1"/>
                          </a:solidFill>
                          <a:latin typeface="Times New Roman" pitchFamily="18" charset="0"/>
                          <a:cs typeface="Times New Roman" pitchFamily="18" charset="0"/>
                        </a:rPr>
                        <a:t> учителя</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 xmlns:a16="http://schemas.microsoft.com/office/drawing/2014/main" val="10000"/>
                  </a:ext>
                </a:extLst>
              </a:tr>
              <a:tr h="337187">
                <a:tc rowSpan="4">
                  <a:txBody>
                    <a:bodyPr/>
                    <a:lstStyle/>
                    <a:p>
                      <a:pPr algn="ctr"/>
                      <a:r>
                        <a:rPr lang="ru-RU" sz="1600" dirty="0" smtClean="0">
                          <a:solidFill>
                            <a:schemeClr val="tx1"/>
                          </a:solidFill>
                          <a:latin typeface="Times New Roman" pitchFamily="18" charset="0"/>
                          <a:cs typeface="Times New Roman" pitchFamily="18" charset="0"/>
                        </a:rPr>
                        <a:t>2А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600" kern="1200" dirty="0" smtClean="0">
                          <a:solidFill>
                            <a:schemeClr val="tx1"/>
                          </a:solidFill>
                          <a:latin typeface="Times New Roman" pitchFamily="18" charset="0"/>
                          <a:cs typeface="Times New Roman" pitchFamily="18" charset="0"/>
                        </a:rPr>
                        <a:t>Базарова</a:t>
                      </a:r>
                      <a:r>
                        <a:rPr lang="ru-RU" sz="1600" kern="1200" baseline="0" dirty="0" smtClean="0">
                          <a:solidFill>
                            <a:schemeClr val="tx1"/>
                          </a:solidFill>
                          <a:latin typeface="Times New Roman" pitchFamily="18" charset="0"/>
                          <a:cs typeface="Times New Roman" pitchFamily="18" charset="0"/>
                        </a:rPr>
                        <a:t> </a:t>
                      </a:r>
                      <a:r>
                        <a:rPr lang="ru-RU" sz="1600" kern="1200" baseline="0" dirty="0" err="1" smtClean="0">
                          <a:solidFill>
                            <a:schemeClr val="tx1"/>
                          </a:solidFill>
                          <a:latin typeface="Times New Roman" pitchFamily="18" charset="0"/>
                          <a:cs typeface="Times New Roman" pitchFamily="18" charset="0"/>
                        </a:rPr>
                        <a:t>Алуа</a:t>
                      </a:r>
                      <a:r>
                        <a:rPr lang="ru-RU" sz="1600" kern="1200" dirty="0" smtClean="0">
                          <a:solidFill>
                            <a:schemeClr val="tx1"/>
                          </a:solidFill>
                          <a:latin typeface="Times New Roman" pitchFamily="18" charset="0"/>
                          <a:cs typeface="Times New Roman" pitchFamily="18" charset="0"/>
                        </a:rPr>
                        <a:t> </a:t>
                      </a:r>
                      <a:endParaRPr lang="ru-RU" sz="1600" kern="1200" dirty="0" smtClean="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a:r>
                        <a:rPr lang="kk-KZ" sz="1600" dirty="0" smtClean="0">
                          <a:solidFill>
                            <a:schemeClr val="tx1"/>
                          </a:solidFill>
                          <a:latin typeface="Times New Roman" pitchFamily="18" charset="0"/>
                          <a:cs typeface="Times New Roman" pitchFamily="18" charset="0"/>
                        </a:rPr>
                        <a:t>Шугайв</a:t>
                      </a:r>
                      <a:r>
                        <a:rPr lang="kk-KZ" sz="1600" baseline="0" dirty="0" smtClean="0">
                          <a:solidFill>
                            <a:schemeClr val="tx1"/>
                          </a:solidFill>
                          <a:latin typeface="Times New Roman" pitchFamily="18" charset="0"/>
                          <a:cs typeface="Times New Roman" pitchFamily="18" charset="0"/>
                        </a:rPr>
                        <a:t> Кумисжан</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03263">
                <a:tc vMerge="1">
                  <a:txBody>
                    <a:bodyPr/>
                    <a:lstStyle/>
                    <a:p>
                      <a:endParaRPr lang="ru-RU"/>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kern="1200" dirty="0" err="1" smtClean="0">
                          <a:solidFill>
                            <a:schemeClr val="tx1"/>
                          </a:solidFill>
                          <a:latin typeface="Times New Roman" pitchFamily="18" charset="0"/>
                          <a:cs typeface="Times New Roman" pitchFamily="18" charset="0"/>
                        </a:rPr>
                        <a:t>Нагаш</a:t>
                      </a:r>
                      <a:r>
                        <a:rPr lang="kk-KZ" sz="1600" kern="1200" dirty="0" smtClean="0">
                          <a:solidFill>
                            <a:schemeClr val="tx1"/>
                          </a:solidFill>
                          <a:latin typeface="Times New Roman" pitchFamily="18" charset="0"/>
                          <a:cs typeface="Times New Roman" pitchFamily="18" charset="0"/>
                        </a:rPr>
                        <a:t>байұлы</a:t>
                      </a:r>
                      <a:r>
                        <a:rPr lang="kk-KZ" sz="1600" kern="1200" baseline="0" dirty="0" smtClean="0">
                          <a:solidFill>
                            <a:schemeClr val="tx1"/>
                          </a:solidFill>
                          <a:latin typeface="Times New Roman" pitchFamily="18" charset="0"/>
                          <a:cs typeface="Times New Roman" pitchFamily="18" charset="0"/>
                        </a:rPr>
                        <a:t> Нұрғиса</a:t>
                      </a:r>
                      <a:r>
                        <a:rPr lang="ru-RU" sz="1600" kern="1200" dirty="0" smtClean="0">
                          <a:solidFill>
                            <a:schemeClr val="tx1"/>
                          </a:solidFill>
                          <a:latin typeface="Times New Roman" pitchFamily="18" charset="0"/>
                          <a:cs typeface="Times New Roman" pitchFamily="18" charset="0"/>
                        </a:rPr>
                        <a:t> </a:t>
                      </a:r>
                      <a:endParaRPr lang="ru-RU" sz="1600" dirty="0" smtClean="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367085">
                <a:tc vMerge="1">
                  <a:txBody>
                    <a:bodyPr/>
                    <a:lstStyle/>
                    <a:p>
                      <a:endParaRPr lang="ru-RU"/>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kern="1200" dirty="0" err="1" smtClean="0">
                          <a:solidFill>
                            <a:schemeClr val="tx1"/>
                          </a:solidFill>
                          <a:latin typeface="Times New Roman" pitchFamily="18" charset="0"/>
                          <a:cs typeface="Times New Roman" pitchFamily="18" charset="0"/>
                        </a:rPr>
                        <a:t>Съезбек</a:t>
                      </a:r>
                      <a:r>
                        <a:rPr lang="ru-RU" sz="1600" kern="1200" dirty="0" smtClean="0">
                          <a:solidFill>
                            <a:schemeClr val="tx1"/>
                          </a:solidFill>
                          <a:latin typeface="Times New Roman" pitchFamily="18" charset="0"/>
                          <a:cs typeface="Times New Roman" pitchFamily="18" charset="0"/>
                        </a:rPr>
                        <a:t> </a:t>
                      </a:r>
                      <a:r>
                        <a:rPr lang="ru-RU" sz="1600" kern="1200" dirty="0" err="1" smtClean="0">
                          <a:solidFill>
                            <a:schemeClr val="tx1"/>
                          </a:solidFill>
                          <a:latin typeface="Times New Roman" pitchFamily="18" charset="0"/>
                          <a:cs typeface="Times New Roman" pitchFamily="18" charset="0"/>
                        </a:rPr>
                        <a:t>Аяла</a:t>
                      </a:r>
                      <a:endParaRPr lang="ru-RU" sz="1600" dirty="0" smtClean="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315278">
                <a:tc vMerge="1">
                  <a:txBody>
                    <a:bodyPr/>
                    <a:lstStyle/>
                    <a:p>
                      <a:endParaRPr lang="ru-RU" dirty="0"/>
                    </a:p>
                  </a:txBody>
                  <a:tcPr/>
                </a:tc>
                <a:tc>
                  <a:txBody>
                    <a:bodyPr/>
                    <a:lstStyle/>
                    <a:p>
                      <a:pPr algn="ctr"/>
                      <a:r>
                        <a:rPr lang="kk-KZ" sz="1600" dirty="0" smtClean="0">
                          <a:solidFill>
                            <a:schemeClr val="tx1"/>
                          </a:solidFill>
                          <a:latin typeface="Times New Roman" pitchFamily="18" charset="0"/>
                          <a:cs typeface="Times New Roman" pitchFamily="18" charset="0"/>
                        </a:rPr>
                        <a:t>Хуандыхұлы Есенбол</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dirty="0"/>
                    </a:p>
                  </a:txBody>
                  <a:tcPr/>
                </a:tc>
                <a:extLst>
                  <a:ext uri="{0D108BD9-81ED-4DB2-BD59-A6C34878D82A}">
                    <a16:rowId xmlns="" xmlns:a16="http://schemas.microsoft.com/office/drawing/2014/main" val="10002"/>
                  </a:ext>
                </a:extLst>
              </a:tr>
              <a:tr h="279349">
                <a:tc rowSpan="2">
                  <a:txBody>
                    <a:bodyPr/>
                    <a:lstStyle/>
                    <a:p>
                      <a:pPr algn="ctr"/>
                      <a:r>
                        <a:rPr lang="kk-KZ" sz="1600" dirty="0" smtClean="0">
                          <a:solidFill>
                            <a:schemeClr val="tx1"/>
                          </a:solidFill>
                          <a:latin typeface="Times New Roman" pitchFamily="18" charset="0"/>
                          <a:cs typeface="Times New Roman" pitchFamily="18" charset="0"/>
                        </a:rPr>
                        <a:t>3А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1600" dirty="0" smtClean="0">
                          <a:solidFill>
                            <a:schemeClr val="tx1"/>
                          </a:solidFill>
                          <a:latin typeface="Times New Roman" pitchFamily="18" charset="0"/>
                          <a:cs typeface="Times New Roman" pitchFamily="18" charset="0"/>
                        </a:rPr>
                        <a:t>Съезханқызы Арайлым</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kk-KZ" sz="1600" dirty="0" smtClean="0">
                          <a:solidFill>
                            <a:schemeClr val="tx1"/>
                          </a:solidFill>
                          <a:latin typeface="Times New Roman" pitchFamily="18" charset="0"/>
                          <a:cs typeface="Times New Roman" pitchFamily="18" charset="0"/>
                        </a:rPr>
                        <a:t>Бабай Аманжол</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r h="243841">
                <a:tc vMerge="1">
                  <a:txBody>
                    <a:bodyPr/>
                    <a:lstStyle/>
                    <a:p>
                      <a:pPr algn="ct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1600" dirty="0" smtClean="0">
                          <a:solidFill>
                            <a:schemeClr val="tx1"/>
                          </a:solidFill>
                          <a:latin typeface="Times New Roman" pitchFamily="18" charset="0"/>
                          <a:cs typeface="Times New Roman" pitchFamily="18" charset="0"/>
                        </a:rPr>
                        <a:t>Хызырбекқызы</a:t>
                      </a:r>
                      <a:r>
                        <a:rPr lang="kk-KZ" sz="1600" baseline="0" dirty="0" smtClean="0">
                          <a:solidFill>
                            <a:schemeClr val="tx1"/>
                          </a:solidFill>
                          <a:latin typeface="Times New Roman" pitchFamily="18" charset="0"/>
                          <a:cs typeface="Times New Roman" pitchFamily="18" charset="0"/>
                        </a:rPr>
                        <a:t> Ләззат</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519808">
                <a:tc>
                  <a:txBody>
                    <a:bodyPr/>
                    <a:lstStyle/>
                    <a:p>
                      <a:pPr algn="ctr"/>
                      <a:r>
                        <a:rPr lang="kk-KZ" sz="1600" dirty="0" smtClean="0">
                          <a:solidFill>
                            <a:schemeClr val="tx1"/>
                          </a:solidFill>
                          <a:latin typeface="Times New Roman" pitchFamily="18" charset="0"/>
                          <a:cs typeface="Times New Roman" pitchFamily="18" charset="0"/>
                        </a:rPr>
                        <a:t>3Б</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600" kern="1200" dirty="0" err="1" smtClean="0">
                          <a:solidFill>
                            <a:schemeClr val="tx1"/>
                          </a:solidFill>
                          <a:latin typeface="Times New Roman" pitchFamily="18" charset="0"/>
                          <a:cs typeface="Times New Roman" pitchFamily="18" charset="0"/>
                        </a:rPr>
                        <a:t>Сагин</a:t>
                      </a:r>
                      <a:r>
                        <a:rPr lang="ru-RU" sz="1600" kern="1200" dirty="0" smtClean="0">
                          <a:solidFill>
                            <a:schemeClr val="tx1"/>
                          </a:solidFill>
                          <a:latin typeface="Times New Roman" pitchFamily="18" charset="0"/>
                          <a:cs typeface="Times New Roman" pitchFamily="18" charset="0"/>
                        </a:rPr>
                        <a:t> Павел</a:t>
                      </a:r>
                      <a:endParaRPr lang="ru-RU" sz="1600" kern="1200" dirty="0" smtClean="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600" dirty="0" smtClean="0">
                          <a:solidFill>
                            <a:schemeClr val="tx1"/>
                          </a:solidFill>
                          <a:latin typeface="Times New Roman" pitchFamily="18" charset="0"/>
                          <a:cs typeface="Times New Roman" pitchFamily="18" charset="0"/>
                        </a:rPr>
                        <a:t>Юрченко Валентина Андреевна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5"/>
                  </a:ext>
                </a:extLst>
              </a:tr>
              <a:tr h="259904">
                <a:tc rowSpan="4">
                  <a:txBody>
                    <a:bodyPr/>
                    <a:lstStyle/>
                    <a:p>
                      <a:pPr algn="ctr"/>
                      <a:r>
                        <a:rPr lang="ru-RU" sz="1600" dirty="0" smtClean="0">
                          <a:solidFill>
                            <a:schemeClr val="tx1"/>
                          </a:solidFill>
                          <a:latin typeface="Times New Roman" pitchFamily="18" charset="0"/>
                          <a:cs typeface="Times New Roman" pitchFamily="18" charset="0"/>
                        </a:rPr>
                        <a:t>4А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kern="1200" dirty="0" err="1" smtClean="0">
                          <a:solidFill>
                            <a:schemeClr val="tx1"/>
                          </a:solidFill>
                          <a:latin typeface="Times New Roman" pitchFamily="18" charset="0"/>
                          <a:cs typeface="Times New Roman" pitchFamily="18" charset="0"/>
                        </a:rPr>
                        <a:t>Негметжан</a:t>
                      </a:r>
                      <a:r>
                        <a:rPr lang="ru-RU" sz="1600" kern="1200" dirty="0" smtClean="0">
                          <a:solidFill>
                            <a:schemeClr val="tx1"/>
                          </a:solidFill>
                          <a:latin typeface="Times New Roman" pitchFamily="18" charset="0"/>
                          <a:cs typeface="Times New Roman" pitchFamily="18" charset="0"/>
                        </a:rPr>
                        <a:t> </a:t>
                      </a:r>
                      <a:r>
                        <a:rPr lang="ru-RU" sz="1600" kern="1200" dirty="0" err="1" smtClean="0">
                          <a:solidFill>
                            <a:schemeClr val="tx1"/>
                          </a:solidFill>
                          <a:latin typeface="Times New Roman" pitchFamily="18" charset="0"/>
                          <a:cs typeface="Times New Roman" pitchFamily="18" charset="0"/>
                        </a:rPr>
                        <a:t>Інжу</a:t>
                      </a:r>
                      <a:endParaRPr lang="ru-RU" sz="1600" kern="1200" dirty="0" smtClean="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a:r>
                        <a:rPr lang="kk-KZ" sz="1600" dirty="0" smtClean="0">
                          <a:solidFill>
                            <a:schemeClr val="tx1"/>
                          </a:solidFill>
                          <a:latin typeface="Times New Roman" pitchFamily="18" charset="0"/>
                          <a:cs typeface="Times New Roman" pitchFamily="18" charset="0"/>
                        </a:rPr>
                        <a:t>Мотекей</a:t>
                      </a:r>
                      <a:r>
                        <a:rPr lang="kk-KZ" sz="1600" baseline="0" dirty="0" smtClean="0">
                          <a:solidFill>
                            <a:schemeClr val="tx1"/>
                          </a:solidFill>
                          <a:latin typeface="Times New Roman" pitchFamily="18" charset="0"/>
                          <a:cs typeface="Times New Roman" pitchFamily="18" charset="0"/>
                        </a:rPr>
                        <a:t> Сайран</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8"/>
                  </a:ext>
                </a:extLst>
              </a:tr>
              <a:tr h="259904">
                <a:tc vMerge="1">
                  <a:txBody>
                    <a:bodyPr/>
                    <a:lstStyle/>
                    <a:p>
                      <a:endParaRPr lang="ru-RU"/>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600" kern="1200" dirty="0" smtClean="0">
                          <a:solidFill>
                            <a:schemeClr val="tx1"/>
                          </a:solidFill>
                          <a:latin typeface="Times New Roman" pitchFamily="18" charset="0"/>
                          <a:ea typeface="+mn-ea"/>
                          <a:cs typeface="Times New Roman" pitchFamily="18" charset="0"/>
                        </a:rPr>
                        <a:t>Саймқызы Әзиза</a:t>
                      </a:r>
                      <a:endParaRPr lang="ru-RU" sz="1600" kern="1200" dirty="0" smtClean="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342112">
                <a:tc vMerge="1">
                  <a:txBody>
                    <a:bodyPr/>
                    <a:lstStyle/>
                    <a:p>
                      <a:endParaRPr lang="ru-RU" dirty="0"/>
                    </a:p>
                  </a:txBody>
                  <a:tcPr/>
                </a:tc>
                <a:tc>
                  <a:txBody>
                    <a:bodyPr/>
                    <a:lstStyle/>
                    <a:p>
                      <a:pPr algn="ctr"/>
                      <a:r>
                        <a:rPr lang="kk-KZ" sz="1600" dirty="0" smtClean="0">
                          <a:solidFill>
                            <a:schemeClr val="tx1"/>
                          </a:solidFill>
                          <a:latin typeface="Times New Roman" pitchFamily="18" charset="0"/>
                          <a:cs typeface="Times New Roman" pitchFamily="18" charset="0"/>
                        </a:rPr>
                        <a:t>Хуандыхұлы</a:t>
                      </a:r>
                      <a:r>
                        <a:rPr lang="kk-KZ" sz="1600" baseline="0" dirty="0" smtClean="0">
                          <a:solidFill>
                            <a:schemeClr val="tx1"/>
                          </a:solidFill>
                          <a:latin typeface="Times New Roman" pitchFamily="18" charset="0"/>
                          <a:cs typeface="Times New Roman" pitchFamily="18" charset="0"/>
                        </a:rPr>
                        <a:t> Ақжол</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dirty="0"/>
                    </a:p>
                  </a:txBody>
                  <a:tcPr/>
                </a:tc>
                <a:extLst>
                  <a:ext uri="{0D108BD9-81ED-4DB2-BD59-A6C34878D82A}">
                    <a16:rowId xmlns="" xmlns:a16="http://schemas.microsoft.com/office/drawing/2014/main" val="10009"/>
                  </a:ext>
                </a:extLst>
              </a:tr>
              <a:tr h="347904">
                <a:tc vMerge="1">
                  <a:txBody>
                    <a:bodyPr/>
                    <a:lstStyle/>
                    <a:p>
                      <a:endParaRPr lang="ru-RU"/>
                    </a:p>
                  </a:txBody>
                  <a:tcPr/>
                </a:tc>
                <a:tc>
                  <a:txBody>
                    <a:bodyPr/>
                    <a:lstStyle/>
                    <a:p>
                      <a:pPr algn="ctr"/>
                      <a:r>
                        <a:rPr lang="kk-KZ" sz="1600" dirty="0" smtClean="0">
                          <a:solidFill>
                            <a:schemeClr val="tx1"/>
                          </a:solidFill>
                          <a:latin typeface="Times New Roman" pitchFamily="18" charset="0"/>
                          <a:cs typeface="Times New Roman" pitchFamily="18" charset="0"/>
                        </a:rPr>
                        <a:t>Хызырбекұлы Сырым</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32913">
                <a:tc rowSpan="2">
                  <a:txBody>
                    <a:bodyPr/>
                    <a:lstStyle/>
                    <a:p>
                      <a:pPr algn="ctr"/>
                      <a:r>
                        <a:rPr lang="kk-KZ" sz="1600" dirty="0" smtClean="0">
                          <a:solidFill>
                            <a:schemeClr val="tx1"/>
                          </a:solidFill>
                          <a:latin typeface="Times New Roman" pitchFamily="18" charset="0"/>
                          <a:cs typeface="Times New Roman" pitchFamily="18" charset="0"/>
                        </a:rPr>
                        <a:t>4Б</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1600" dirty="0" smtClean="0">
                          <a:solidFill>
                            <a:schemeClr val="tx1"/>
                          </a:solidFill>
                          <a:latin typeface="Times New Roman" pitchFamily="18" charset="0"/>
                          <a:cs typeface="Times New Roman" pitchFamily="18" charset="0"/>
                        </a:rPr>
                        <a:t>Жеңісхан Перизат</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kk-KZ" sz="1600" dirty="0" smtClean="0">
                          <a:solidFill>
                            <a:schemeClr val="tx1"/>
                          </a:solidFill>
                          <a:latin typeface="Times New Roman" pitchFamily="18" charset="0"/>
                          <a:cs typeface="Times New Roman" pitchFamily="18" charset="0"/>
                        </a:rPr>
                        <a:t>Смусенко Елена</a:t>
                      </a:r>
                      <a:r>
                        <a:rPr lang="kk-KZ" sz="1600" baseline="0" dirty="0" smtClean="0">
                          <a:solidFill>
                            <a:schemeClr val="tx1"/>
                          </a:solidFill>
                          <a:latin typeface="Times New Roman" pitchFamily="18" charset="0"/>
                          <a:cs typeface="Times New Roman" pitchFamily="18" charset="0"/>
                        </a:rPr>
                        <a:t> Яковлевна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5099">
                <a:tc vMerge="1">
                  <a:txBody>
                    <a:bodyPr/>
                    <a:lstStyle/>
                    <a:p>
                      <a:endParaRPr lang="ru-RU"/>
                    </a:p>
                  </a:txBody>
                  <a:tcPr/>
                </a:tc>
                <a:tc>
                  <a:txBody>
                    <a:bodyPr/>
                    <a:lstStyle/>
                    <a:p>
                      <a:pPr algn="ctr"/>
                      <a:r>
                        <a:rPr lang="kk-KZ" sz="1600" dirty="0" smtClean="0">
                          <a:solidFill>
                            <a:schemeClr val="tx1"/>
                          </a:solidFill>
                          <a:latin typeface="Times New Roman" pitchFamily="18" charset="0"/>
                          <a:cs typeface="Times New Roman" pitchFamily="18" charset="0"/>
                        </a:rPr>
                        <a:t>Мелешенко Артем</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14290"/>
            <a:ext cx="8215370" cy="428628"/>
          </a:xfrm>
        </p:spPr>
        <p:txBody>
          <a:bodyPr/>
          <a:lstStyle/>
          <a:p>
            <a:r>
              <a:rPr lang="kk-KZ" sz="1400" dirty="0" smtClean="0">
                <a:ln>
                  <a:solidFill>
                    <a:schemeClr val="tx1"/>
                  </a:solidFill>
                </a:ln>
              </a:rPr>
              <a:t>Ударники</a:t>
            </a:r>
            <a:endParaRPr lang="ru-RU" sz="1400" dirty="0">
              <a:ln>
                <a:solidFill>
                  <a:schemeClr val="tx1"/>
                </a:solidFill>
              </a:ln>
            </a:endParaRPr>
          </a:p>
        </p:txBody>
      </p:sp>
      <p:graphicFrame>
        <p:nvGraphicFramePr>
          <p:cNvPr id="4" name="Содержимое 3"/>
          <p:cNvGraphicFramePr>
            <a:graphicFrameLocks noGrp="1"/>
          </p:cNvGraphicFramePr>
          <p:nvPr>
            <p:ph idx="1"/>
          </p:nvPr>
        </p:nvGraphicFramePr>
        <p:xfrm>
          <a:off x="1285852" y="500038"/>
          <a:ext cx="7534620" cy="5897826"/>
        </p:xfrm>
        <a:graphic>
          <a:graphicData uri="http://schemas.openxmlformats.org/drawingml/2006/table">
            <a:tbl>
              <a:tblPr firstRow="1" bandRow="1">
                <a:tableStyleId>{00A15C55-8517-42AA-B614-E9B94910E393}</a:tableStyleId>
              </a:tblPr>
              <a:tblGrid>
                <a:gridCol w="932858">
                  <a:extLst>
                    <a:ext uri="{9D8B030D-6E8A-4147-A177-3AD203B41FA5}">
                      <a16:colId xmlns="" xmlns:a16="http://schemas.microsoft.com/office/drawing/2014/main" val="20000"/>
                    </a:ext>
                  </a:extLst>
                </a:gridCol>
                <a:gridCol w="2979349">
                  <a:extLst>
                    <a:ext uri="{9D8B030D-6E8A-4147-A177-3AD203B41FA5}">
                      <a16:colId xmlns="" xmlns:a16="http://schemas.microsoft.com/office/drawing/2014/main" val="20001"/>
                    </a:ext>
                  </a:extLst>
                </a:gridCol>
                <a:gridCol w="3622413">
                  <a:extLst>
                    <a:ext uri="{9D8B030D-6E8A-4147-A177-3AD203B41FA5}">
                      <a16:colId xmlns="" xmlns:a16="http://schemas.microsoft.com/office/drawing/2014/main" val="20002"/>
                    </a:ext>
                  </a:extLst>
                </a:gridCol>
              </a:tblGrid>
              <a:tr h="329477">
                <a:tc>
                  <a:txBody>
                    <a:bodyPr/>
                    <a:lstStyle/>
                    <a:p>
                      <a:pPr algn="ctr"/>
                      <a:r>
                        <a:rPr lang="ru-RU" sz="1400" dirty="0" smtClean="0">
                          <a:solidFill>
                            <a:schemeClr val="tx1"/>
                          </a:solidFill>
                          <a:latin typeface="Times New Roman" pitchFamily="18" charset="0"/>
                          <a:cs typeface="Times New Roman" pitchFamily="18" charset="0"/>
                        </a:rPr>
                        <a:t>Класс </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ru-RU" sz="1400" dirty="0" smtClean="0">
                          <a:solidFill>
                            <a:schemeClr val="tx1"/>
                          </a:solidFill>
                          <a:latin typeface="Times New Roman" pitchFamily="18" charset="0"/>
                          <a:cs typeface="Times New Roman" pitchFamily="18" charset="0"/>
                        </a:rPr>
                        <a:t>ФИО</a:t>
                      </a:r>
                      <a:r>
                        <a:rPr lang="ru-RU" sz="1400" baseline="0" dirty="0" smtClean="0">
                          <a:solidFill>
                            <a:schemeClr val="tx1"/>
                          </a:solidFill>
                          <a:latin typeface="Times New Roman" pitchFamily="18" charset="0"/>
                          <a:cs typeface="Times New Roman" pitchFamily="18" charset="0"/>
                        </a:rPr>
                        <a:t> обучающегося</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ru-RU" sz="1400" dirty="0" smtClean="0">
                          <a:solidFill>
                            <a:schemeClr val="tx1"/>
                          </a:solidFill>
                          <a:latin typeface="Times New Roman" pitchFamily="18" charset="0"/>
                          <a:cs typeface="Times New Roman" pitchFamily="18" charset="0"/>
                        </a:rPr>
                        <a:t>ФИО</a:t>
                      </a:r>
                      <a:r>
                        <a:rPr lang="ru-RU" sz="1400" baseline="0" dirty="0" smtClean="0">
                          <a:solidFill>
                            <a:schemeClr val="tx1"/>
                          </a:solidFill>
                          <a:latin typeface="Times New Roman" pitchFamily="18" charset="0"/>
                          <a:cs typeface="Times New Roman" pitchFamily="18" charset="0"/>
                        </a:rPr>
                        <a:t> учителя</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 xmlns:a16="http://schemas.microsoft.com/office/drawing/2014/main" val="10000"/>
                  </a:ext>
                </a:extLst>
              </a:tr>
              <a:tr h="364090">
                <a:tc rowSpan="2">
                  <a:txBody>
                    <a:bodyPr/>
                    <a:lstStyle/>
                    <a:p>
                      <a:pPr algn="ctr"/>
                      <a:r>
                        <a:rPr lang="ru-RU" sz="1400" dirty="0" smtClean="0">
                          <a:solidFill>
                            <a:schemeClr val="tx1"/>
                          </a:solidFill>
                          <a:latin typeface="Times New Roman" pitchFamily="18" charset="0"/>
                          <a:cs typeface="Times New Roman" pitchFamily="18" charset="0"/>
                        </a:rPr>
                        <a:t>2А</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latin typeface="Times New Roman" pitchFamily="18" charset="0"/>
                          <a:cs typeface="Times New Roman" pitchFamily="18" charset="0"/>
                        </a:rPr>
                        <a:t>Ерболұлы Мустафа</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kk-KZ" sz="1400" dirty="0" smtClean="0">
                          <a:solidFill>
                            <a:schemeClr val="tx1"/>
                          </a:solidFill>
                          <a:latin typeface="Times New Roman" pitchFamily="18" charset="0"/>
                          <a:cs typeface="Times New Roman" pitchFamily="18" charset="0"/>
                        </a:rPr>
                        <a:t>Шугайв</a:t>
                      </a:r>
                      <a:r>
                        <a:rPr lang="kk-KZ" sz="1400" baseline="0" dirty="0" smtClean="0">
                          <a:solidFill>
                            <a:schemeClr val="tx1"/>
                          </a:solidFill>
                          <a:latin typeface="Times New Roman" pitchFamily="18" charset="0"/>
                          <a:cs typeface="Times New Roman" pitchFamily="18" charset="0"/>
                        </a:rPr>
                        <a:t> Кумисжан</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27459">
                <a:tc vMerge="1">
                  <a:txBody>
                    <a:bodyPr/>
                    <a:lstStyle/>
                    <a:p>
                      <a:endParaRPr lang="ru-RU"/>
                    </a:p>
                  </a:txBody>
                  <a:tcPr/>
                </a:tc>
                <a:tc>
                  <a:txBody>
                    <a:bodyPr/>
                    <a:lstStyle/>
                    <a:p>
                      <a:r>
                        <a:rPr lang="kk-KZ" sz="1400" dirty="0" smtClean="0">
                          <a:latin typeface="Times New Roman" pitchFamily="18" charset="0"/>
                          <a:cs typeface="Times New Roman" pitchFamily="18" charset="0"/>
                        </a:rPr>
                        <a:t>Жолжахылұлы Нұргиса</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96207">
                <a:tc rowSpan="3">
                  <a:txBody>
                    <a:bodyPr/>
                    <a:lstStyle/>
                    <a:p>
                      <a:pPr algn="ctr"/>
                      <a:r>
                        <a:rPr lang="kk-KZ" sz="1400" dirty="0" smtClean="0">
                          <a:solidFill>
                            <a:schemeClr val="tx1"/>
                          </a:solidFill>
                          <a:latin typeface="Times New Roman" pitchFamily="18" charset="0"/>
                          <a:cs typeface="Times New Roman" pitchFamily="18" charset="0"/>
                        </a:rPr>
                        <a:t>2Б</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latin typeface="Times New Roman" pitchFamily="18" charset="0"/>
                          <a:cs typeface="Times New Roman" pitchFamily="18" charset="0"/>
                        </a:rPr>
                        <a:t>Алькенова Малика</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kk-KZ" sz="1400" dirty="0" smtClean="0">
                          <a:solidFill>
                            <a:schemeClr val="tx1"/>
                          </a:solidFill>
                          <a:latin typeface="Times New Roman" pitchFamily="18" charset="0"/>
                          <a:cs typeface="Times New Roman" pitchFamily="18" charset="0"/>
                        </a:rPr>
                        <a:t>Мухамеджанова Салтанат Казизовна</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207">
                <a:tc vMerge="1">
                  <a:txBody>
                    <a:bodyPr/>
                    <a:lstStyle/>
                    <a:p>
                      <a:endParaRPr lang="ru-RU"/>
                    </a:p>
                  </a:txBody>
                  <a:tcPr/>
                </a:tc>
                <a:tc>
                  <a:txBody>
                    <a:bodyPr/>
                    <a:lstStyle/>
                    <a:p>
                      <a:r>
                        <a:rPr lang="kk-KZ" sz="1400" dirty="0" smtClean="0">
                          <a:latin typeface="Times New Roman" pitchFamily="18" charset="0"/>
                          <a:cs typeface="Times New Roman" pitchFamily="18" charset="0"/>
                        </a:rPr>
                        <a:t>Мухаметгамет Айдар</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96207">
                <a:tc vMerge="1">
                  <a:txBody>
                    <a:bodyPr/>
                    <a:lstStyle/>
                    <a:p>
                      <a:pPr algn="ct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latin typeface="Times New Roman" pitchFamily="18" charset="0"/>
                          <a:cs typeface="Times New Roman" pitchFamily="18" charset="0"/>
                        </a:rPr>
                        <a:t>Мухаметгали Дидар</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96207">
                <a:tc rowSpan="4">
                  <a:txBody>
                    <a:bodyPr/>
                    <a:lstStyle/>
                    <a:p>
                      <a:pPr algn="ctr"/>
                      <a:r>
                        <a:rPr lang="kk-KZ" sz="1400" dirty="0" smtClean="0">
                          <a:solidFill>
                            <a:schemeClr val="tx1"/>
                          </a:solidFill>
                          <a:latin typeface="Times New Roman" pitchFamily="18" charset="0"/>
                          <a:cs typeface="Times New Roman" pitchFamily="18" charset="0"/>
                        </a:rPr>
                        <a:t>3А</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Алтынпилұлы Мансұр</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a:r>
                        <a:rPr lang="kk-KZ" sz="1400" dirty="0" smtClean="0">
                          <a:solidFill>
                            <a:schemeClr val="tx1"/>
                          </a:solidFill>
                          <a:latin typeface="Times New Roman" pitchFamily="18" charset="0"/>
                          <a:cs typeface="Times New Roman" pitchFamily="18" charset="0"/>
                        </a:rPr>
                        <a:t>Бабай Аманжол</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r h="296207">
                <a:tc vMerge="1">
                  <a:txBody>
                    <a:bodyPr/>
                    <a:lstStyle/>
                    <a:p>
                      <a:endParaRPr lang="ru-RU"/>
                    </a:p>
                  </a:txBody>
                  <a:tcPr/>
                </a:tc>
                <a:tc>
                  <a:txBody>
                    <a:bodyPr/>
                    <a:lstStyle/>
                    <a:p>
                      <a:r>
                        <a:rPr lang="kk-KZ" sz="1400" dirty="0" smtClean="0"/>
                        <a:t>Багзий Арай</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96207">
                <a:tc vMerge="1">
                  <a:txBody>
                    <a:bodyPr/>
                    <a:lstStyle/>
                    <a:p>
                      <a:pPr algn="ctr"/>
                      <a:endParaRPr lang="ru-RU"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Ерболқызы Айзада</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96207">
                <a:tc vMerge="1">
                  <a:txBody>
                    <a:bodyPr/>
                    <a:lstStyle/>
                    <a:p>
                      <a:pPr algn="ct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Сұлтанұлы Нұрасыл</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96207">
                <a:tc rowSpan="5">
                  <a:txBody>
                    <a:bodyPr/>
                    <a:lstStyle/>
                    <a:p>
                      <a:pPr algn="ctr"/>
                      <a:r>
                        <a:rPr lang="kk-KZ" sz="1400" dirty="0" smtClean="0">
                          <a:solidFill>
                            <a:schemeClr val="tx1"/>
                          </a:solidFill>
                          <a:latin typeface="Times New Roman" pitchFamily="18" charset="0"/>
                          <a:cs typeface="Times New Roman" pitchFamily="18" charset="0"/>
                        </a:rPr>
                        <a:t>3Б</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Башкирова Вера</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a:r>
                        <a:rPr lang="ru-RU" sz="1400" dirty="0" smtClean="0">
                          <a:solidFill>
                            <a:schemeClr val="tx1"/>
                          </a:solidFill>
                          <a:latin typeface="Times New Roman" pitchFamily="18" charset="0"/>
                          <a:cs typeface="Times New Roman" pitchFamily="18" charset="0"/>
                        </a:rPr>
                        <a:t>Юрченко Валентина Андреевна</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5"/>
                  </a:ext>
                </a:extLst>
              </a:tr>
              <a:tr h="296207">
                <a:tc vMerge="1">
                  <a:txBody>
                    <a:bodyPr/>
                    <a:lstStyle/>
                    <a:p>
                      <a:endParaRPr lang="ru-RU"/>
                    </a:p>
                  </a:txBody>
                  <a:tcPr/>
                </a:tc>
                <a:tc>
                  <a:txBody>
                    <a:bodyPr/>
                    <a:lstStyle/>
                    <a:p>
                      <a:r>
                        <a:rPr lang="kk-KZ" sz="1400" dirty="0" smtClean="0"/>
                        <a:t>Поспелов Ярослав</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96207">
                <a:tc vMerge="1">
                  <a:txBody>
                    <a:bodyPr/>
                    <a:lstStyle/>
                    <a:p>
                      <a:endParaRPr lang="ru-RU"/>
                    </a:p>
                  </a:txBody>
                  <a:tcPr/>
                </a:tc>
                <a:tc>
                  <a:txBody>
                    <a:bodyPr/>
                    <a:lstStyle/>
                    <a:p>
                      <a:r>
                        <a:rPr lang="kk-KZ" sz="1400" dirty="0" smtClean="0"/>
                        <a:t>Съезд Улту</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96207">
                <a:tc vMerge="1">
                  <a:txBody>
                    <a:bodyPr/>
                    <a:lstStyle/>
                    <a:p>
                      <a:endParaRPr lang="ru-RU"/>
                    </a:p>
                  </a:txBody>
                  <a:tcPr/>
                </a:tc>
                <a:tc>
                  <a:txBody>
                    <a:bodyPr/>
                    <a:lstStyle/>
                    <a:p>
                      <a:r>
                        <a:rPr lang="kk-KZ" sz="1400" dirty="0" smtClean="0"/>
                        <a:t>Хутиев Амир</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96207">
                <a:tc vMerge="1">
                  <a:txBody>
                    <a:bodyPr/>
                    <a:lstStyle/>
                    <a:p>
                      <a:endParaRPr lang="ru-RU"/>
                    </a:p>
                  </a:txBody>
                  <a:tcPr/>
                </a:tc>
                <a:tc>
                  <a:txBody>
                    <a:bodyPr/>
                    <a:lstStyle/>
                    <a:p>
                      <a:r>
                        <a:rPr lang="kk-KZ" sz="1400" dirty="0" smtClean="0"/>
                        <a:t>Франковская София</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96207">
                <a:tc>
                  <a:txBody>
                    <a:bodyPr/>
                    <a:lstStyle/>
                    <a:p>
                      <a:pPr algn="ctr"/>
                      <a:r>
                        <a:rPr lang="ru-RU" sz="1400" dirty="0" smtClean="0">
                          <a:solidFill>
                            <a:schemeClr val="tx1"/>
                          </a:solidFill>
                          <a:latin typeface="Times New Roman" pitchFamily="18" charset="0"/>
                          <a:cs typeface="Times New Roman" pitchFamily="18" charset="0"/>
                        </a:rPr>
                        <a:t>4А</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400" kern="1200" dirty="0" smtClean="0">
                          <a:solidFill>
                            <a:schemeClr val="tx1"/>
                          </a:solidFill>
                          <a:latin typeface="Times New Roman" pitchFamily="18" charset="0"/>
                          <a:ea typeface="+mn-ea"/>
                          <a:cs typeface="Times New Roman" pitchFamily="18" charset="0"/>
                        </a:rPr>
                        <a:t>Асылбекұлы</a:t>
                      </a:r>
                      <a:r>
                        <a:rPr lang="kk-KZ" sz="1400" kern="1200" baseline="0" dirty="0" smtClean="0">
                          <a:solidFill>
                            <a:schemeClr val="tx1"/>
                          </a:solidFill>
                          <a:latin typeface="Times New Roman" pitchFamily="18" charset="0"/>
                          <a:ea typeface="+mn-ea"/>
                          <a:cs typeface="Times New Roman" pitchFamily="18" charset="0"/>
                        </a:rPr>
                        <a:t> Ибраһим</a:t>
                      </a:r>
                      <a:endParaRPr lang="ru-RU" sz="1400" kern="1200" dirty="0" smtClean="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1400" dirty="0" smtClean="0">
                          <a:solidFill>
                            <a:schemeClr val="tx1"/>
                          </a:solidFill>
                          <a:latin typeface="Times New Roman" pitchFamily="18" charset="0"/>
                          <a:cs typeface="Times New Roman" pitchFamily="18" charset="0"/>
                        </a:rPr>
                        <a:t>Мотекей</a:t>
                      </a:r>
                      <a:r>
                        <a:rPr lang="kk-KZ" sz="1400" baseline="0" dirty="0" smtClean="0">
                          <a:solidFill>
                            <a:schemeClr val="tx1"/>
                          </a:solidFill>
                          <a:latin typeface="Times New Roman" pitchFamily="18" charset="0"/>
                          <a:cs typeface="Times New Roman" pitchFamily="18" charset="0"/>
                        </a:rPr>
                        <a:t> Сайран</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8"/>
                  </a:ext>
                </a:extLst>
              </a:tr>
              <a:tr h="296207">
                <a:tc rowSpan="3">
                  <a:txBody>
                    <a:bodyPr/>
                    <a:lstStyle/>
                    <a:p>
                      <a:pPr algn="ctr"/>
                      <a:r>
                        <a:rPr lang="kk-KZ" sz="1400" dirty="0" smtClean="0">
                          <a:solidFill>
                            <a:schemeClr val="tx1"/>
                          </a:solidFill>
                          <a:latin typeface="Times New Roman" pitchFamily="18" charset="0"/>
                          <a:cs typeface="Times New Roman" pitchFamily="18" charset="0"/>
                        </a:rPr>
                        <a:t>4Б</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kk-KZ" sz="1400" dirty="0" smtClean="0">
                          <a:solidFill>
                            <a:schemeClr val="tx1"/>
                          </a:solidFill>
                          <a:latin typeface="Times New Roman" pitchFamily="18" charset="0"/>
                          <a:cs typeface="Times New Roman" pitchFamily="18" charset="0"/>
                        </a:rPr>
                        <a:t>Алданыш</a:t>
                      </a:r>
                      <a:r>
                        <a:rPr lang="kk-KZ" sz="1400" baseline="0" dirty="0" smtClean="0">
                          <a:solidFill>
                            <a:schemeClr val="tx1"/>
                          </a:solidFill>
                          <a:latin typeface="Times New Roman" pitchFamily="18" charset="0"/>
                          <a:cs typeface="Times New Roman" pitchFamily="18" charset="0"/>
                        </a:rPr>
                        <a:t> Ердінур</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kk-KZ" sz="1400" dirty="0" smtClean="0">
                          <a:solidFill>
                            <a:schemeClr val="tx1"/>
                          </a:solidFill>
                          <a:latin typeface="Times New Roman" pitchFamily="18" charset="0"/>
                          <a:cs typeface="Times New Roman" pitchFamily="18" charset="0"/>
                        </a:rPr>
                        <a:t>Смусенко Елена</a:t>
                      </a:r>
                      <a:r>
                        <a:rPr lang="kk-KZ" sz="1400" baseline="0" dirty="0" smtClean="0">
                          <a:solidFill>
                            <a:schemeClr val="tx1"/>
                          </a:solidFill>
                          <a:latin typeface="Times New Roman" pitchFamily="18" charset="0"/>
                          <a:cs typeface="Times New Roman" pitchFamily="18" charset="0"/>
                        </a:rPr>
                        <a:t> Яковлевна</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7615">
                <a:tc vMerge="1">
                  <a:txBody>
                    <a:bodyPr/>
                    <a:lstStyle/>
                    <a:p>
                      <a:endParaRPr lang="ru-RU"/>
                    </a:p>
                  </a:txBody>
                  <a:tcPr/>
                </a:tc>
                <a:tc>
                  <a:txBody>
                    <a:bodyPr/>
                    <a:lstStyle/>
                    <a:p>
                      <a:pPr algn="l"/>
                      <a:r>
                        <a:rPr lang="kk-KZ" sz="1400" dirty="0" smtClean="0">
                          <a:solidFill>
                            <a:schemeClr val="tx1"/>
                          </a:solidFill>
                          <a:latin typeface="Times New Roman" pitchFamily="18" charset="0"/>
                          <a:cs typeface="Times New Roman" pitchFamily="18" charset="0"/>
                        </a:rPr>
                        <a:t>Алкенов Аян</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8592">
                <a:tc vMerge="1">
                  <a:txBody>
                    <a:bodyPr/>
                    <a:lstStyle/>
                    <a:p>
                      <a:pPr algn="ctr"/>
                      <a:endParaRPr lang="ru-RU"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kk-KZ" sz="1400" dirty="0" smtClean="0">
                          <a:solidFill>
                            <a:schemeClr val="tx1"/>
                          </a:solidFill>
                          <a:latin typeface="Times New Roman" pitchFamily="18" charset="0"/>
                          <a:cs typeface="Times New Roman" pitchFamily="18" charset="0"/>
                        </a:rPr>
                        <a:t>Гончарук Дарья</a:t>
                      </a: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    Кто имеет одну </a:t>
            </a:r>
            <a:r>
              <a:rPr lang="ru-RU" dirty="0" smtClean="0"/>
              <a:t>«3», «4»</a:t>
            </a:r>
            <a:endParaRPr lang="ru-RU" dirty="0"/>
          </a:p>
        </p:txBody>
      </p:sp>
      <p:graphicFrame>
        <p:nvGraphicFramePr>
          <p:cNvPr id="4" name="Содержимое 3"/>
          <p:cNvGraphicFramePr>
            <a:graphicFrameLocks noGrp="1"/>
          </p:cNvGraphicFramePr>
          <p:nvPr>
            <p:ph idx="1"/>
          </p:nvPr>
        </p:nvGraphicFramePr>
        <p:xfrm>
          <a:off x="1214414" y="1571612"/>
          <a:ext cx="7472386" cy="3246438"/>
        </p:xfrm>
        <a:graphic>
          <a:graphicData uri="http://schemas.openxmlformats.org/drawingml/2006/table">
            <a:tbl>
              <a:tblPr firstRow="1" bandRow="1">
                <a:tableStyleId>{5C22544A-7EE6-4342-B048-85BDC9FD1C3A}</a:tableStyleId>
              </a:tblPr>
              <a:tblGrid>
                <a:gridCol w="500065"/>
                <a:gridCol w="2071702"/>
                <a:gridCol w="785818"/>
                <a:gridCol w="1125847"/>
                <a:gridCol w="1494477"/>
                <a:gridCol w="1494477"/>
              </a:tblGrid>
              <a:tr h="442278">
                <a:tc>
                  <a:txBody>
                    <a:bodyPr/>
                    <a:lstStyle/>
                    <a:p>
                      <a:r>
                        <a:rPr lang="ru-RU" dirty="0" smtClean="0"/>
                        <a:t>№</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dirty="0" smtClean="0"/>
                        <a:t>ФИ</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dirty="0" smtClean="0"/>
                        <a:t>класс</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dirty="0" smtClean="0"/>
                        <a:t>Оценка </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dirty="0" smtClean="0"/>
                        <a:t>предмет</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dirty="0" smtClean="0"/>
                        <a:t>учитель</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ru-RU" sz="2000" dirty="0" smtClean="0">
                          <a:latin typeface="Times New Roman" pitchFamily="18" charset="0"/>
                          <a:cs typeface="Times New Roman" pitchFamily="18" charset="0"/>
                        </a:rPr>
                        <a:t>1</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2000" dirty="0" err="1" smtClean="0">
                          <a:latin typeface="Times New Roman" pitchFamily="18" charset="0"/>
                          <a:cs typeface="Times New Roman" pitchFamily="18" charset="0"/>
                        </a:rPr>
                        <a:t>Багзий</a:t>
                      </a:r>
                      <a:r>
                        <a:rPr lang="ru-RU" sz="2000" baseline="0" dirty="0" smtClean="0">
                          <a:latin typeface="Times New Roman" pitchFamily="18" charset="0"/>
                          <a:cs typeface="Times New Roman" pitchFamily="18" charset="0"/>
                        </a:rPr>
                        <a:t> </a:t>
                      </a:r>
                      <a:r>
                        <a:rPr lang="ru-RU" sz="2000" baseline="0" dirty="0" err="1" smtClean="0">
                          <a:latin typeface="Times New Roman" pitchFamily="18" charset="0"/>
                          <a:cs typeface="Times New Roman" pitchFamily="18" charset="0"/>
                        </a:rPr>
                        <a:t>Арай</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2000" dirty="0" smtClean="0">
                          <a:latin typeface="Times New Roman" pitchFamily="18" charset="0"/>
                          <a:cs typeface="Times New Roman" pitchFamily="18" charset="0"/>
                        </a:rPr>
                        <a:t>3А</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2000" dirty="0" smtClean="0">
                          <a:latin typeface="Times New Roman" pitchFamily="18" charset="0"/>
                          <a:cs typeface="Times New Roman" pitchFamily="18" charset="0"/>
                        </a:rPr>
                        <a:t>4</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2000" dirty="0" smtClean="0">
                          <a:latin typeface="Times New Roman" pitchFamily="18" charset="0"/>
                          <a:cs typeface="Times New Roman" pitchFamily="18" charset="0"/>
                        </a:rPr>
                        <a:t>Ор</a:t>
                      </a:r>
                      <a:r>
                        <a:rPr lang="kk-KZ" sz="2000" dirty="0" smtClean="0">
                          <a:latin typeface="Times New Roman" pitchFamily="18" charset="0"/>
                          <a:cs typeface="Times New Roman" pitchFamily="18" charset="0"/>
                        </a:rPr>
                        <a:t>іс тілі</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2000" dirty="0" smtClean="0">
                          <a:latin typeface="Times New Roman" pitchFamily="18" charset="0"/>
                          <a:cs typeface="Times New Roman" pitchFamily="18" charset="0"/>
                        </a:rPr>
                        <a:t>Сагиева НЖ</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kk-KZ" sz="2000" dirty="0" smtClean="0">
                          <a:latin typeface="Times New Roman" pitchFamily="18" charset="0"/>
                          <a:cs typeface="Times New Roman" pitchFamily="18" charset="0"/>
                        </a:rPr>
                        <a:t>2</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2000" dirty="0" smtClean="0">
                          <a:latin typeface="Times New Roman" pitchFamily="18" charset="0"/>
                          <a:cs typeface="Times New Roman" pitchFamily="18" charset="0"/>
                        </a:rPr>
                        <a:t>Багзий Сакен</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2000" dirty="0" smtClean="0">
                          <a:latin typeface="Times New Roman" pitchFamily="18" charset="0"/>
                          <a:cs typeface="Times New Roman" pitchFamily="18" charset="0"/>
                        </a:rPr>
                        <a:t>3А</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2000" dirty="0" smtClean="0">
                          <a:latin typeface="Times New Roman" pitchFamily="18" charset="0"/>
                          <a:cs typeface="Times New Roman" pitchFamily="18" charset="0"/>
                        </a:rPr>
                        <a:t>3</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2000" dirty="0" smtClean="0">
                          <a:latin typeface="Times New Roman" pitchFamily="18" charset="0"/>
                          <a:cs typeface="Times New Roman" pitchFamily="18" charset="0"/>
                        </a:rPr>
                        <a:t>Ор</a:t>
                      </a:r>
                      <a:r>
                        <a:rPr lang="kk-KZ" sz="2000" dirty="0" smtClean="0">
                          <a:latin typeface="Times New Roman" pitchFamily="18" charset="0"/>
                          <a:cs typeface="Times New Roman" pitchFamily="18" charset="0"/>
                        </a:rPr>
                        <a:t>іс тілі</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2000" dirty="0" smtClean="0">
                          <a:latin typeface="Times New Roman" pitchFamily="18" charset="0"/>
                          <a:cs typeface="Times New Roman" pitchFamily="18" charset="0"/>
                        </a:rPr>
                        <a:t>Сагиева НЖ</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kk-KZ" sz="2000" dirty="0" smtClean="0">
                          <a:latin typeface="Times New Roman" pitchFamily="18" charset="0"/>
                          <a:cs typeface="Times New Roman" pitchFamily="18" charset="0"/>
                        </a:rPr>
                        <a:t>3</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2000" dirty="0" smtClean="0">
                          <a:latin typeface="Times New Roman" pitchFamily="18" charset="0"/>
                          <a:cs typeface="Times New Roman" pitchFamily="18" charset="0"/>
                        </a:rPr>
                        <a:t>Ерболқызы Айзада</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2000" dirty="0" smtClean="0">
                          <a:latin typeface="Times New Roman" pitchFamily="18" charset="0"/>
                          <a:cs typeface="Times New Roman" pitchFamily="18" charset="0"/>
                        </a:rPr>
                        <a:t>3А</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2000" dirty="0" smtClean="0">
                          <a:latin typeface="Times New Roman" pitchFamily="18" charset="0"/>
                          <a:cs typeface="Times New Roman" pitchFamily="18" charset="0"/>
                        </a:rPr>
                        <a:t>4</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2000" dirty="0" smtClean="0">
                          <a:latin typeface="Times New Roman" pitchFamily="18" charset="0"/>
                          <a:cs typeface="Times New Roman" pitchFamily="18" charset="0"/>
                        </a:rPr>
                        <a:t>Ор</a:t>
                      </a:r>
                      <a:r>
                        <a:rPr lang="kk-KZ" sz="2000" dirty="0" smtClean="0">
                          <a:latin typeface="Times New Roman" pitchFamily="18" charset="0"/>
                          <a:cs typeface="Times New Roman" pitchFamily="18" charset="0"/>
                        </a:rPr>
                        <a:t>іс тілі</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2000" dirty="0" smtClean="0">
                          <a:latin typeface="Times New Roman" pitchFamily="18" charset="0"/>
                          <a:cs typeface="Times New Roman" pitchFamily="18" charset="0"/>
                        </a:rPr>
                        <a:t>Сагиева НЖ</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kk-KZ" sz="2000" dirty="0" smtClean="0">
                          <a:latin typeface="Times New Roman" pitchFamily="18" charset="0"/>
                          <a:cs typeface="Times New Roman" pitchFamily="18" charset="0"/>
                        </a:rPr>
                        <a:t>4</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2000" dirty="0" smtClean="0">
                          <a:latin typeface="Times New Roman" pitchFamily="18" charset="0"/>
                          <a:cs typeface="Times New Roman" pitchFamily="18" charset="0"/>
                        </a:rPr>
                        <a:t>Гелисханова Евгения</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2000" dirty="0" smtClean="0">
                          <a:latin typeface="Times New Roman" pitchFamily="18" charset="0"/>
                          <a:cs typeface="Times New Roman" pitchFamily="18" charset="0"/>
                        </a:rPr>
                        <a:t>2Б</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2000" dirty="0" smtClean="0">
                          <a:latin typeface="Times New Roman" pitchFamily="18" charset="0"/>
                          <a:cs typeface="Times New Roman" pitchFamily="18" charset="0"/>
                        </a:rPr>
                        <a:t>3</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2000" dirty="0" smtClean="0">
                          <a:latin typeface="Times New Roman" pitchFamily="18" charset="0"/>
                          <a:cs typeface="Times New Roman" pitchFamily="18" charset="0"/>
                        </a:rPr>
                        <a:t>математика</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2000" dirty="0" smtClean="0">
                          <a:latin typeface="Times New Roman" pitchFamily="18" charset="0"/>
                          <a:cs typeface="Times New Roman" pitchFamily="18" charset="0"/>
                        </a:rPr>
                        <a:t>Мухамеджанова С</a:t>
                      </a:r>
                      <a:r>
                        <a:rPr lang="kk-KZ" sz="2000" baseline="0" dirty="0" smtClean="0">
                          <a:latin typeface="Times New Roman" pitchFamily="18" charset="0"/>
                          <a:cs typeface="Times New Roman" pitchFamily="18" charset="0"/>
                        </a:rPr>
                        <a:t> К</a:t>
                      </a:r>
                      <a:endParaRPr lang="ru-RU"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lstStyle/>
          <a:p>
            <a:r>
              <a:rPr lang="ru-RU" b="1" dirty="0" smtClean="0">
                <a:ln>
                  <a:solidFill>
                    <a:schemeClr val="tx1"/>
                  </a:solidFill>
                </a:ln>
                <a:solidFill>
                  <a:srgbClr val="7030A0"/>
                </a:solidFill>
                <a:latin typeface="Times New Roman" pitchFamily="18" charset="0"/>
                <a:cs typeface="Times New Roman" pitchFamily="18" charset="0"/>
              </a:rPr>
              <a:t>Отличники 5-11 классы</a:t>
            </a:r>
            <a:r>
              <a:rPr lang="ru-RU" dirty="0" smtClean="0">
                <a:ln>
                  <a:solidFill>
                    <a:schemeClr val="tx1"/>
                  </a:solidFill>
                </a:ln>
              </a:rPr>
              <a:t> </a:t>
            </a:r>
            <a:endParaRPr lang="ru-RU" dirty="0">
              <a:ln>
                <a:solidFill>
                  <a:schemeClr val="tx1"/>
                </a:solidFill>
              </a:ln>
            </a:endParaRPr>
          </a:p>
        </p:txBody>
      </p:sp>
      <p:graphicFrame>
        <p:nvGraphicFramePr>
          <p:cNvPr id="4" name="Содержимое 3"/>
          <p:cNvGraphicFramePr>
            <a:graphicFrameLocks noGrp="1"/>
          </p:cNvGraphicFramePr>
          <p:nvPr>
            <p:ph idx="1"/>
          </p:nvPr>
        </p:nvGraphicFramePr>
        <p:xfrm>
          <a:off x="1259632" y="980728"/>
          <a:ext cx="7527210" cy="5091479"/>
        </p:xfrm>
        <a:graphic>
          <a:graphicData uri="http://schemas.openxmlformats.org/drawingml/2006/table">
            <a:tbl>
              <a:tblPr firstRow="1" bandRow="1">
                <a:tableStyleId>{00A15C55-8517-42AA-B614-E9B94910E393}</a:tableStyleId>
              </a:tblPr>
              <a:tblGrid>
                <a:gridCol w="931940">
                  <a:extLst>
                    <a:ext uri="{9D8B030D-6E8A-4147-A177-3AD203B41FA5}">
                      <a16:colId xmlns="" xmlns:a16="http://schemas.microsoft.com/office/drawing/2014/main" val="20000"/>
                    </a:ext>
                  </a:extLst>
                </a:gridCol>
                <a:gridCol w="2976419">
                  <a:extLst>
                    <a:ext uri="{9D8B030D-6E8A-4147-A177-3AD203B41FA5}">
                      <a16:colId xmlns="" xmlns:a16="http://schemas.microsoft.com/office/drawing/2014/main" val="20001"/>
                    </a:ext>
                  </a:extLst>
                </a:gridCol>
                <a:gridCol w="3618851">
                  <a:extLst>
                    <a:ext uri="{9D8B030D-6E8A-4147-A177-3AD203B41FA5}">
                      <a16:colId xmlns="" xmlns:a16="http://schemas.microsoft.com/office/drawing/2014/main" val="20002"/>
                    </a:ext>
                  </a:extLst>
                </a:gridCol>
              </a:tblGrid>
              <a:tr h="604391">
                <a:tc>
                  <a:txBody>
                    <a:bodyPr/>
                    <a:lstStyle/>
                    <a:p>
                      <a:pPr algn="ctr"/>
                      <a:r>
                        <a:rPr lang="ru-RU" sz="2000" dirty="0" smtClean="0">
                          <a:solidFill>
                            <a:schemeClr val="tx1"/>
                          </a:solidFill>
                          <a:latin typeface="Times New Roman" pitchFamily="18" charset="0"/>
                          <a:cs typeface="Times New Roman" pitchFamily="18" charset="0"/>
                        </a:rPr>
                        <a:t>Класс </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ru-RU" sz="2000" dirty="0" smtClean="0">
                          <a:solidFill>
                            <a:schemeClr val="tx1"/>
                          </a:solidFill>
                          <a:latin typeface="Times New Roman" pitchFamily="18" charset="0"/>
                          <a:cs typeface="Times New Roman" pitchFamily="18" charset="0"/>
                        </a:rPr>
                        <a:t>ФИО</a:t>
                      </a:r>
                      <a:r>
                        <a:rPr lang="ru-RU" sz="2000" baseline="0" dirty="0" smtClean="0">
                          <a:solidFill>
                            <a:schemeClr val="tx1"/>
                          </a:solidFill>
                          <a:latin typeface="Times New Roman" pitchFamily="18" charset="0"/>
                          <a:cs typeface="Times New Roman" pitchFamily="18" charset="0"/>
                        </a:rPr>
                        <a:t> обучающегося</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ru-RU" sz="2000" dirty="0" smtClean="0">
                          <a:solidFill>
                            <a:schemeClr val="tx1"/>
                          </a:solidFill>
                          <a:latin typeface="Times New Roman" pitchFamily="18" charset="0"/>
                          <a:cs typeface="Times New Roman" pitchFamily="18" charset="0"/>
                        </a:rPr>
                        <a:t>ФИО</a:t>
                      </a:r>
                      <a:r>
                        <a:rPr lang="ru-RU" sz="2000" baseline="0" dirty="0" smtClean="0">
                          <a:solidFill>
                            <a:schemeClr val="tx1"/>
                          </a:solidFill>
                          <a:latin typeface="Times New Roman" pitchFamily="18" charset="0"/>
                          <a:cs typeface="Times New Roman" pitchFamily="18" charset="0"/>
                        </a:rPr>
                        <a:t> учителя</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 xmlns:a16="http://schemas.microsoft.com/office/drawing/2014/main" val="10000"/>
                  </a:ext>
                </a:extLst>
              </a:tr>
              <a:tr h="531596">
                <a:tc rowSpan="3">
                  <a:txBody>
                    <a:bodyPr/>
                    <a:lstStyle/>
                    <a:p>
                      <a:pPr algn="ctr"/>
                      <a:r>
                        <a:rPr lang="kk-KZ" sz="2000" dirty="0" smtClean="0">
                          <a:solidFill>
                            <a:schemeClr val="tx1"/>
                          </a:solidFill>
                          <a:latin typeface="Times New Roman" pitchFamily="18" charset="0"/>
                          <a:cs typeface="Times New Roman" pitchFamily="18" charset="0"/>
                        </a:rPr>
                        <a:t>5А</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kk-KZ" sz="2000" dirty="0" smtClean="0">
                          <a:solidFill>
                            <a:schemeClr val="tx1"/>
                          </a:solidFill>
                          <a:latin typeface="Times New Roman" pitchFamily="18" charset="0"/>
                          <a:cs typeface="Times New Roman" pitchFamily="18" charset="0"/>
                        </a:rPr>
                        <a:t>Ахметжанова А</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rowSpan="3">
                  <a:txBody>
                    <a:bodyPr/>
                    <a:lstStyle/>
                    <a:p>
                      <a:pPr algn="ctr"/>
                      <a:r>
                        <a:rPr lang="kk-KZ" sz="2000" dirty="0" smtClean="0">
                          <a:solidFill>
                            <a:schemeClr val="tx1"/>
                          </a:solidFill>
                          <a:latin typeface="Times New Roman" pitchFamily="18" charset="0"/>
                          <a:cs typeface="Times New Roman" pitchFamily="18" charset="0"/>
                        </a:rPr>
                        <a:t>Толеухан Айгуль</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531596">
                <a:tc vMerge="1">
                  <a:txBody>
                    <a:bodyPr/>
                    <a:lstStyle/>
                    <a:p>
                      <a:pPr algn="ct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kk-KZ" sz="2000" dirty="0" smtClean="0">
                          <a:solidFill>
                            <a:schemeClr val="tx1"/>
                          </a:solidFill>
                          <a:latin typeface="Times New Roman" pitchFamily="18" charset="0"/>
                          <a:cs typeface="Times New Roman" pitchFamily="18" charset="0"/>
                        </a:rPr>
                        <a:t>Жанасқызы Жулдыз</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vMerge="1">
                  <a:txBody>
                    <a:bodyPr/>
                    <a:lstStyle/>
                    <a:p>
                      <a:endParaRPr lang="ru-RU"/>
                    </a:p>
                  </a:txBody>
                  <a:tcPr/>
                </a:tc>
              </a:tr>
              <a:tr h="531596">
                <a:tc vMerge="1">
                  <a:txBody>
                    <a:bodyPr/>
                    <a:lstStyle/>
                    <a:p>
                      <a:endParaRPr lang="ru-RU"/>
                    </a:p>
                  </a:txBody>
                  <a:tcPr/>
                </a:tc>
                <a:tc>
                  <a:txBody>
                    <a:bodyPr/>
                    <a:lstStyle/>
                    <a:p>
                      <a:pPr algn="ctr"/>
                      <a:r>
                        <a:rPr lang="kk-KZ" sz="2000" dirty="0" smtClean="0">
                          <a:solidFill>
                            <a:schemeClr val="tx1"/>
                          </a:solidFill>
                          <a:latin typeface="Times New Roman" pitchFamily="18" charset="0"/>
                          <a:cs typeface="Times New Roman" pitchFamily="18" charset="0"/>
                        </a:rPr>
                        <a:t>Нагашбайұлы Н</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vMerge="1">
                  <a:txBody>
                    <a:bodyPr/>
                    <a:lstStyle/>
                    <a:p>
                      <a:endParaRPr lang="ru-RU"/>
                    </a:p>
                  </a:txBody>
                  <a:tcPr/>
                </a:tc>
              </a:tr>
              <a:tr h="604391">
                <a:tc rowSpan="2">
                  <a:txBody>
                    <a:bodyPr/>
                    <a:lstStyle/>
                    <a:p>
                      <a:pPr algn="ctr"/>
                      <a:r>
                        <a:rPr lang="kk-KZ" sz="2000" dirty="0" smtClean="0">
                          <a:solidFill>
                            <a:schemeClr val="tx1"/>
                          </a:solidFill>
                          <a:latin typeface="Times New Roman" pitchFamily="18" charset="0"/>
                          <a:cs typeface="Times New Roman" pitchFamily="18" charset="0"/>
                        </a:rPr>
                        <a:t>6А</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kk-KZ" sz="2000" dirty="0" smtClean="0">
                          <a:solidFill>
                            <a:schemeClr val="tx1"/>
                          </a:solidFill>
                          <a:latin typeface="Times New Roman" pitchFamily="18" charset="0"/>
                          <a:cs typeface="Times New Roman" pitchFamily="18" charset="0"/>
                        </a:rPr>
                        <a:t>Улатай Ерман</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rowSpan="2">
                  <a:txBody>
                    <a:bodyPr/>
                    <a:lstStyle/>
                    <a:p>
                      <a:pPr algn="ctr"/>
                      <a:r>
                        <a:rPr lang="ru-RU" sz="2000" dirty="0" err="1" smtClean="0">
                          <a:solidFill>
                            <a:schemeClr val="tx1"/>
                          </a:solidFill>
                          <a:latin typeface="Times New Roman" pitchFamily="18" charset="0"/>
                          <a:cs typeface="Times New Roman" pitchFamily="18" charset="0"/>
                        </a:rPr>
                        <a:t>Магзум</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Алданган</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604391">
                <a:tc vMerge="1">
                  <a:txBody>
                    <a:bodyPr/>
                    <a:lstStyle/>
                    <a:p>
                      <a:pPr algn="ct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kk-KZ" sz="2000" dirty="0" smtClean="0">
                          <a:solidFill>
                            <a:schemeClr val="tx1"/>
                          </a:solidFill>
                          <a:latin typeface="Times New Roman" pitchFamily="18" charset="0"/>
                          <a:cs typeface="Times New Roman" pitchFamily="18" charset="0"/>
                        </a:rPr>
                        <a:t>Хуандых Эльмира</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vMerge="1">
                  <a:txBody>
                    <a:bodyPr/>
                    <a:lstStyle/>
                    <a:p>
                      <a:pPr algn="ct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547531">
                <a:tc>
                  <a:txBody>
                    <a:bodyPr/>
                    <a:lstStyle/>
                    <a:p>
                      <a:pPr algn="ctr"/>
                      <a:r>
                        <a:rPr lang="kk-KZ" sz="2000" dirty="0" smtClean="0">
                          <a:solidFill>
                            <a:schemeClr val="tx1"/>
                          </a:solidFill>
                          <a:latin typeface="Times New Roman" pitchFamily="18" charset="0"/>
                          <a:cs typeface="Times New Roman" pitchFamily="18" charset="0"/>
                        </a:rPr>
                        <a:t>7А</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2000" dirty="0" smtClean="0">
                          <a:solidFill>
                            <a:schemeClr val="tx1"/>
                          </a:solidFill>
                          <a:latin typeface="Times New Roman" pitchFamily="18" charset="0"/>
                          <a:cs typeface="Times New Roman" pitchFamily="18" charset="0"/>
                        </a:rPr>
                        <a:t>Шанабаев Құат</a:t>
                      </a:r>
                      <a:endParaRPr lang="ru-RU" sz="2000" dirty="0" smtClean="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ru-RU" sz="2000" dirty="0" err="1" smtClean="0">
                          <a:solidFill>
                            <a:schemeClr val="tx1"/>
                          </a:solidFill>
                          <a:latin typeface="Times New Roman" pitchFamily="18" charset="0"/>
                          <a:cs typeface="Times New Roman" pitchFamily="18" charset="0"/>
                        </a:rPr>
                        <a:t>Хагай</a:t>
                      </a:r>
                      <a:r>
                        <a:rPr lang="ru-RU" sz="2000" dirty="0" smtClean="0">
                          <a:solidFill>
                            <a:schemeClr val="tx1"/>
                          </a:solidFill>
                          <a:latin typeface="Times New Roman" pitchFamily="18" charset="0"/>
                          <a:cs typeface="Times New Roman" pitchFamily="18" charset="0"/>
                        </a:rPr>
                        <a:t> Лена</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531596">
                <a:tc>
                  <a:txBody>
                    <a:bodyPr/>
                    <a:lstStyle/>
                    <a:p>
                      <a:pPr algn="ctr"/>
                      <a:r>
                        <a:rPr lang="kk-KZ" sz="2000" dirty="0" smtClean="0">
                          <a:solidFill>
                            <a:schemeClr val="tx1"/>
                          </a:solidFill>
                          <a:latin typeface="Times New Roman" pitchFamily="18" charset="0"/>
                          <a:cs typeface="Times New Roman" pitchFamily="18" charset="0"/>
                        </a:rPr>
                        <a:t>9А</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kk-KZ" sz="2000" dirty="0" smtClean="0">
                          <a:solidFill>
                            <a:schemeClr val="tx1"/>
                          </a:solidFill>
                          <a:latin typeface="Times New Roman" pitchFamily="18" charset="0"/>
                          <a:cs typeface="Times New Roman" pitchFamily="18" charset="0"/>
                        </a:rPr>
                        <a:t>Тенелген Аружан</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ru-RU" sz="2000" dirty="0" err="1" smtClean="0">
                          <a:solidFill>
                            <a:schemeClr val="tx1"/>
                          </a:solidFill>
                          <a:latin typeface="Times New Roman" pitchFamily="18" charset="0"/>
                          <a:cs typeface="Times New Roman" pitchFamily="18" charset="0"/>
                        </a:rPr>
                        <a:t>Дастан</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Сулушаш</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604391">
                <a:tc>
                  <a:txBody>
                    <a:bodyPr/>
                    <a:lstStyle/>
                    <a:p>
                      <a:pPr algn="ctr"/>
                      <a:r>
                        <a:rPr lang="kk-KZ" sz="2000" dirty="0" smtClean="0">
                          <a:solidFill>
                            <a:schemeClr val="tx1"/>
                          </a:solidFill>
                          <a:latin typeface="Times New Roman" pitchFamily="18" charset="0"/>
                          <a:cs typeface="Times New Roman" pitchFamily="18" charset="0"/>
                        </a:rPr>
                        <a:t>11А</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kk-KZ" sz="2000" dirty="0" smtClean="0">
                          <a:solidFill>
                            <a:schemeClr val="tx1"/>
                          </a:solidFill>
                          <a:latin typeface="Times New Roman" pitchFamily="18" charset="0"/>
                          <a:cs typeface="Times New Roman" pitchFamily="18" charset="0"/>
                        </a:rPr>
                        <a:t>Серикболқызы Айсулу</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ru-RU" sz="2000" dirty="0" smtClean="0">
                          <a:solidFill>
                            <a:schemeClr val="tx1"/>
                          </a:solidFill>
                          <a:latin typeface="Times New Roman" pitchFamily="18" charset="0"/>
                          <a:cs typeface="Times New Roman" pitchFamily="18" charset="0"/>
                        </a:rPr>
                        <a:t>Базар </a:t>
                      </a:r>
                      <a:r>
                        <a:rPr lang="ru-RU" sz="2000" dirty="0" err="1" smtClean="0">
                          <a:solidFill>
                            <a:schemeClr val="tx1"/>
                          </a:solidFill>
                          <a:latin typeface="Times New Roman" pitchFamily="18" charset="0"/>
                          <a:cs typeface="Times New Roman" pitchFamily="18" charset="0"/>
                        </a:rPr>
                        <a:t>Индира</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86766" cy="296842"/>
          </a:xfrm>
        </p:spPr>
        <p:txBody>
          <a:bodyPr/>
          <a:lstStyle/>
          <a:p>
            <a:r>
              <a:rPr lang="kk-KZ" sz="1800" b="1" dirty="0" smtClean="0">
                <a:ln>
                  <a:solidFill>
                    <a:schemeClr val="tx1"/>
                  </a:solidFill>
                </a:ln>
                <a:solidFill>
                  <a:srgbClr val="7030A0"/>
                </a:solidFill>
                <a:latin typeface="Times New Roman" pitchFamily="18" charset="0"/>
                <a:cs typeface="Times New Roman" pitchFamily="18" charset="0"/>
              </a:rPr>
              <a:t>Ударники</a:t>
            </a:r>
            <a:endParaRPr lang="ru-RU" sz="1800" dirty="0">
              <a:ln>
                <a:solidFill>
                  <a:schemeClr val="tx1"/>
                </a:solidFill>
              </a:ln>
            </a:endParaRPr>
          </a:p>
        </p:txBody>
      </p:sp>
      <p:graphicFrame>
        <p:nvGraphicFramePr>
          <p:cNvPr id="4" name="Содержимое 3"/>
          <p:cNvGraphicFramePr>
            <a:graphicFrameLocks noGrp="1"/>
          </p:cNvGraphicFramePr>
          <p:nvPr>
            <p:ph idx="1"/>
          </p:nvPr>
        </p:nvGraphicFramePr>
        <p:xfrm>
          <a:off x="1357290" y="571483"/>
          <a:ext cx="7463182" cy="5529009"/>
        </p:xfrm>
        <a:graphic>
          <a:graphicData uri="http://schemas.openxmlformats.org/drawingml/2006/table">
            <a:tbl>
              <a:tblPr firstRow="1" bandRow="1">
                <a:tableStyleId>{00A15C55-8517-42AA-B614-E9B94910E393}</a:tableStyleId>
              </a:tblPr>
              <a:tblGrid>
                <a:gridCol w="924013">
                  <a:extLst>
                    <a:ext uri="{9D8B030D-6E8A-4147-A177-3AD203B41FA5}">
                      <a16:colId xmlns="" xmlns:a16="http://schemas.microsoft.com/office/drawing/2014/main" val="20000"/>
                    </a:ext>
                  </a:extLst>
                </a:gridCol>
                <a:gridCol w="2951101">
                  <a:extLst>
                    <a:ext uri="{9D8B030D-6E8A-4147-A177-3AD203B41FA5}">
                      <a16:colId xmlns="" xmlns:a16="http://schemas.microsoft.com/office/drawing/2014/main" val="20001"/>
                    </a:ext>
                  </a:extLst>
                </a:gridCol>
                <a:gridCol w="3588068">
                  <a:extLst>
                    <a:ext uri="{9D8B030D-6E8A-4147-A177-3AD203B41FA5}">
                      <a16:colId xmlns="" xmlns:a16="http://schemas.microsoft.com/office/drawing/2014/main" val="20002"/>
                    </a:ext>
                  </a:extLst>
                </a:gridCol>
              </a:tblGrid>
              <a:tr h="454097">
                <a:tc>
                  <a:txBody>
                    <a:bodyPr/>
                    <a:lstStyle/>
                    <a:p>
                      <a:pPr algn="ctr"/>
                      <a:r>
                        <a:rPr lang="ru-RU" sz="1600" dirty="0" smtClean="0">
                          <a:solidFill>
                            <a:schemeClr val="tx1"/>
                          </a:solidFill>
                          <a:latin typeface="Times New Roman" pitchFamily="18" charset="0"/>
                          <a:cs typeface="Times New Roman" pitchFamily="18" charset="0"/>
                        </a:rPr>
                        <a:t>Класс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ru-RU" sz="1600" dirty="0" smtClean="0">
                          <a:solidFill>
                            <a:schemeClr val="tx1"/>
                          </a:solidFill>
                          <a:latin typeface="Times New Roman" pitchFamily="18" charset="0"/>
                          <a:cs typeface="Times New Roman" pitchFamily="18" charset="0"/>
                        </a:rPr>
                        <a:t>ФИО</a:t>
                      </a:r>
                      <a:r>
                        <a:rPr lang="ru-RU" sz="1600" baseline="0" dirty="0" smtClean="0">
                          <a:solidFill>
                            <a:schemeClr val="tx1"/>
                          </a:solidFill>
                          <a:latin typeface="Times New Roman" pitchFamily="18" charset="0"/>
                          <a:cs typeface="Times New Roman" pitchFamily="18" charset="0"/>
                        </a:rPr>
                        <a:t> обучающегося</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ru-RU" sz="1600" dirty="0" smtClean="0">
                          <a:solidFill>
                            <a:schemeClr val="tx1"/>
                          </a:solidFill>
                          <a:latin typeface="Times New Roman" pitchFamily="18" charset="0"/>
                          <a:cs typeface="Times New Roman" pitchFamily="18" charset="0"/>
                        </a:rPr>
                        <a:t>ФИО</a:t>
                      </a:r>
                      <a:r>
                        <a:rPr lang="ru-RU" sz="1600" baseline="0" dirty="0" smtClean="0">
                          <a:solidFill>
                            <a:schemeClr val="tx1"/>
                          </a:solidFill>
                          <a:latin typeface="Times New Roman" pitchFamily="18" charset="0"/>
                          <a:cs typeface="Times New Roman" pitchFamily="18" charset="0"/>
                        </a:rPr>
                        <a:t> учителя</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 xmlns:a16="http://schemas.microsoft.com/office/drawing/2014/main" val="10000"/>
                  </a:ext>
                </a:extLst>
              </a:tr>
              <a:tr h="368680">
                <a:tc rowSpan="2">
                  <a:txBody>
                    <a:bodyPr/>
                    <a:lstStyle/>
                    <a:p>
                      <a:pPr algn="ctr"/>
                      <a:r>
                        <a:rPr lang="kk-KZ" sz="1600" dirty="0" smtClean="0">
                          <a:solidFill>
                            <a:schemeClr val="tx1"/>
                          </a:solidFill>
                          <a:latin typeface="Times New Roman" pitchFamily="18" charset="0"/>
                          <a:cs typeface="Times New Roman" pitchFamily="18" charset="0"/>
                        </a:rPr>
                        <a:t>5А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l"/>
                      <a:r>
                        <a:rPr lang="kk-KZ" sz="1600" dirty="0" smtClean="0">
                          <a:solidFill>
                            <a:schemeClr val="tx1"/>
                          </a:solidFill>
                          <a:latin typeface="Times New Roman" pitchFamily="18" charset="0"/>
                          <a:cs typeface="Times New Roman" pitchFamily="18" charset="0"/>
                        </a:rPr>
                        <a:t>Елешұлы Нұрғиса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rowSpan="2">
                  <a:txBody>
                    <a:bodyPr/>
                    <a:lstStyle/>
                    <a:p>
                      <a:pPr algn="ctr"/>
                      <a:r>
                        <a:rPr lang="ru-RU" sz="1600" dirty="0" err="1" smtClean="0">
                          <a:solidFill>
                            <a:schemeClr val="tx1"/>
                          </a:solidFill>
                          <a:latin typeface="Times New Roman" pitchFamily="18" charset="0"/>
                          <a:cs typeface="Times New Roman" pitchFamily="18" charset="0"/>
                        </a:rPr>
                        <a:t>Толеухан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Айгуль</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68680">
                <a:tc vMerge="1">
                  <a:txBody>
                    <a:bodyPr/>
                    <a:lstStyle/>
                    <a:p>
                      <a:endParaRPr lang="ru-RU"/>
                    </a:p>
                  </a:txBody>
                  <a:tcPr/>
                </a:tc>
                <a:tc>
                  <a:txBody>
                    <a:bodyPr/>
                    <a:lstStyle/>
                    <a:p>
                      <a:pPr algn="l"/>
                      <a:r>
                        <a:rPr lang="kk-KZ" sz="1600" dirty="0" smtClean="0">
                          <a:solidFill>
                            <a:schemeClr val="tx1"/>
                          </a:solidFill>
                          <a:latin typeface="Times New Roman" pitchFamily="18" charset="0"/>
                          <a:cs typeface="Times New Roman" pitchFamily="18" charset="0"/>
                        </a:rPr>
                        <a:t>Мусина Томирис</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vMerge="1">
                  <a:txBody>
                    <a:bodyPr/>
                    <a:lstStyle/>
                    <a:p>
                      <a:endParaRPr lang="ru-RU"/>
                    </a:p>
                  </a:txBody>
                  <a:tcPr/>
                </a:tc>
              </a:tr>
              <a:tr h="368680">
                <a:tc rowSpan="2">
                  <a:txBody>
                    <a:bodyPr/>
                    <a:lstStyle/>
                    <a:p>
                      <a:pPr algn="ctr"/>
                      <a:r>
                        <a:rPr lang="kk-KZ" sz="1600" dirty="0" smtClean="0">
                          <a:solidFill>
                            <a:schemeClr val="tx1"/>
                          </a:solidFill>
                          <a:latin typeface="Times New Roman" pitchFamily="18" charset="0"/>
                          <a:cs typeface="Times New Roman" pitchFamily="18" charset="0"/>
                        </a:rPr>
                        <a:t>5Б</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l"/>
                      <a:r>
                        <a:rPr lang="kk-KZ" sz="1600" dirty="0" smtClean="0">
                          <a:solidFill>
                            <a:schemeClr val="tx1"/>
                          </a:solidFill>
                          <a:latin typeface="Times New Roman" pitchFamily="18" charset="0"/>
                          <a:cs typeface="Times New Roman" pitchFamily="18" charset="0"/>
                        </a:rPr>
                        <a:t>Малиновская Юлия</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rowSpan="2">
                  <a:txBody>
                    <a:bodyPr/>
                    <a:lstStyle/>
                    <a:p>
                      <a:pPr algn="ctr"/>
                      <a:r>
                        <a:rPr lang="ru-RU" sz="1600" dirty="0" smtClean="0">
                          <a:solidFill>
                            <a:schemeClr val="tx1"/>
                          </a:solidFill>
                          <a:latin typeface="Times New Roman" pitchFamily="18" charset="0"/>
                          <a:cs typeface="Times New Roman" pitchFamily="18" charset="0"/>
                        </a:rPr>
                        <a:t>Мусина ЖА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68680">
                <a:tc vMerge="1">
                  <a:txBody>
                    <a:bodyPr/>
                    <a:lstStyle/>
                    <a:p>
                      <a:pPr algn="ct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l"/>
                      <a:r>
                        <a:rPr lang="kk-KZ" sz="1600" dirty="0" smtClean="0">
                          <a:solidFill>
                            <a:schemeClr val="tx1"/>
                          </a:solidFill>
                          <a:latin typeface="Times New Roman" pitchFamily="18" charset="0"/>
                          <a:cs typeface="Times New Roman" pitchFamily="18" charset="0"/>
                        </a:rPr>
                        <a:t>Поспелов Александр</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vMerge="1">
                  <a:txBody>
                    <a:bodyPr/>
                    <a:lstStyle/>
                    <a:p>
                      <a:endParaRPr lang="ru-RU"/>
                    </a:p>
                  </a:txBody>
                  <a:tcPr/>
                </a:tc>
              </a:tr>
              <a:tr h="368680">
                <a:tc rowSpan="4">
                  <a:txBody>
                    <a:bodyPr/>
                    <a:lstStyle/>
                    <a:p>
                      <a:pPr algn="ctr"/>
                      <a:r>
                        <a:rPr lang="kk-KZ" sz="1600" dirty="0" smtClean="0">
                          <a:solidFill>
                            <a:schemeClr val="tx1"/>
                          </a:solidFill>
                          <a:latin typeface="Times New Roman" pitchFamily="18" charset="0"/>
                          <a:cs typeface="Times New Roman" pitchFamily="18" charset="0"/>
                        </a:rPr>
                        <a:t>6А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l"/>
                      <a:r>
                        <a:rPr lang="kk-KZ" sz="1600" dirty="0" smtClean="0">
                          <a:solidFill>
                            <a:schemeClr val="tx1"/>
                          </a:solidFill>
                          <a:latin typeface="Times New Roman" pitchFamily="18" charset="0"/>
                          <a:cs typeface="Times New Roman" pitchFamily="18" charset="0"/>
                        </a:rPr>
                        <a:t>Багзий Мадине</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rowSpan="4">
                  <a:txBody>
                    <a:bodyPr/>
                    <a:lstStyle/>
                    <a:p>
                      <a:pPr algn="ctr"/>
                      <a:r>
                        <a:rPr lang="ru-RU" sz="1600" dirty="0" err="1" smtClean="0">
                          <a:solidFill>
                            <a:schemeClr val="tx1"/>
                          </a:solidFill>
                          <a:latin typeface="Times New Roman" pitchFamily="18" charset="0"/>
                          <a:cs typeface="Times New Roman" pitchFamily="18" charset="0"/>
                        </a:rPr>
                        <a:t>Магзум</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Алданган</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68680">
                <a:tc vMerge="1">
                  <a:txBody>
                    <a:bodyPr/>
                    <a:lstStyle/>
                    <a:p>
                      <a:pPr algn="ct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l"/>
                      <a:r>
                        <a:rPr lang="kk-KZ" sz="1600" dirty="0" smtClean="0">
                          <a:solidFill>
                            <a:schemeClr val="tx1"/>
                          </a:solidFill>
                          <a:latin typeface="Times New Roman" pitchFamily="18" charset="0"/>
                          <a:cs typeface="Times New Roman" pitchFamily="18" charset="0"/>
                        </a:rPr>
                        <a:t>Гавьят Ермұхан</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vMerge="1">
                  <a:txBody>
                    <a:bodyPr/>
                    <a:lstStyle/>
                    <a:p>
                      <a:endParaRPr lang="ru-RU"/>
                    </a:p>
                  </a:txBody>
                  <a:tcPr/>
                </a:tc>
              </a:tr>
              <a:tr h="368680">
                <a:tc vMerge="1">
                  <a:txBody>
                    <a:bodyPr/>
                    <a:lstStyle/>
                    <a:p>
                      <a:endParaRPr lang="ru-RU"/>
                    </a:p>
                  </a:txBody>
                  <a:tcPr/>
                </a:tc>
                <a:tc>
                  <a:txBody>
                    <a:bodyPr/>
                    <a:lstStyle/>
                    <a:p>
                      <a:pPr algn="l"/>
                      <a:r>
                        <a:rPr lang="kk-KZ" sz="1600" dirty="0" smtClean="0">
                          <a:solidFill>
                            <a:schemeClr val="tx1"/>
                          </a:solidFill>
                          <a:latin typeface="Times New Roman" pitchFamily="18" charset="0"/>
                          <a:cs typeface="Times New Roman" pitchFamily="18" charset="0"/>
                        </a:rPr>
                        <a:t>Еламанова Дилназ</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vMerge="1">
                  <a:txBody>
                    <a:bodyPr/>
                    <a:lstStyle/>
                    <a:p>
                      <a:endParaRPr lang="ru-RU"/>
                    </a:p>
                  </a:txBody>
                  <a:tcPr/>
                </a:tc>
              </a:tr>
              <a:tr h="368680">
                <a:tc vMerge="1">
                  <a:txBody>
                    <a:bodyPr/>
                    <a:lstStyle/>
                    <a:p>
                      <a:endParaRPr lang="ru-RU"/>
                    </a:p>
                  </a:txBody>
                  <a:tcPr/>
                </a:tc>
                <a:tc>
                  <a:txBody>
                    <a:bodyPr/>
                    <a:lstStyle/>
                    <a:p>
                      <a:pPr algn="l"/>
                      <a:r>
                        <a:rPr lang="kk-KZ" sz="1600" dirty="0" smtClean="0">
                          <a:solidFill>
                            <a:schemeClr val="tx1"/>
                          </a:solidFill>
                          <a:latin typeface="Times New Roman" pitchFamily="18" charset="0"/>
                          <a:cs typeface="Times New Roman" pitchFamily="18" charset="0"/>
                        </a:rPr>
                        <a:t>Серикболұлы Айдын</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vMerge="1">
                  <a:txBody>
                    <a:bodyPr/>
                    <a:lstStyle/>
                    <a:p>
                      <a:endParaRPr lang="ru-RU"/>
                    </a:p>
                  </a:txBody>
                  <a:tcPr/>
                </a:tc>
              </a:tr>
              <a:tr h="368680">
                <a:tc rowSpan="2">
                  <a:txBody>
                    <a:bodyPr/>
                    <a:lstStyle/>
                    <a:p>
                      <a:pPr algn="ctr"/>
                      <a:r>
                        <a:rPr lang="kk-KZ" sz="1600" dirty="0" smtClean="0">
                          <a:solidFill>
                            <a:schemeClr val="tx1"/>
                          </a:solidFill>
                          <a:latin typeface="Times New Roman" pitchFamily="18" charset="0"/>
                          <a:cs typeface="Times New Roman" pitchFamily="18" charset="0"/>
                        </a:rPr>
                        <a:t>6Б</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l"/>
                      <a:r>
                        <a:rPr lang="kk-KZ" sz="1600" dirty="0" smtClean="0">
                          <a:solidFill>
                            <a:schemeClr val="tx1"/>
                          </a:solidFill>
                          <a:latin typeface="Times New Roman" pitchFamily="18" charset="0"/>
                          <a:cs typeface="Times New Roman" pitchFamily="18" charset="0"/>
                        </a:rPr>
                        <a:t>Смусено Игорь</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rowSpan="2">
                  <a:txBody>
                    <a:bodyPr/>
                    <a:lstStyle/>
                    <a:p>
                      <a:pPr algn="ctr"/>
                      <a:r>
                        <a:rPr lang="kk-KZ" sz="1600" dirty="0" smtClean="0">
                          <a:solidFill>
                            <a:schemeClr val="tx1"/>
                          </a:solidFill>
                          <a:latin typeface="Times New Roman" pitchFamily="18" charset="0"/>
                          <a:cs typeface="Times New Roman" pitchFamily="18" charset="0"/>
                        </a:rPr>
                        <a:t>Шанабаева АК</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68680">
                <a:tc vMerge="1">
                  <a:txBody>
                    <a:bodyPr/>
                    <a:lstStyle/>
                    <a:p>
                      <a:pPr algn="ct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l"/>
                      <a:r>
                        <a:rPr lang="kk-KZ" sz="1600" dirty="0" smtClean="0">
                          <a:solidFill>
                            <a:schemeClr val="tx1"/>
                          </a:solidFill>
                          <a:latin typeface="Times New Roman" pitchFamily="18" charset="0"/>
                          <a:cs typeface="Times New Roman" pitchFamily="18" charset="0"/>
                        </a:rPr>
                        <a:t>Идрисова Аделя</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vMerge="1">
                  <a:txBody>
                    <a:bodyPr/>
                    <a:lstStyle/>
                    <a:p>
                      <a:endParaRPr lang="ru-RU"/>
                    </a:p>
                  </a:txBody>
                  <a:tcPr/>
                </a:tc>
              </a:tr>
              <a:tr h="368680">
                <a:tc rowSpan="2">
                  <a:txBody>
                    <a:bodyPr/>
                    <a:lstStyle/>
                    <a:p>
                      <a:pPr algn="ctr"/>
                      <a:r>
                        <a:rPr lang="kk-KZ" sz="1600" dirty="0" smtClean="0">
                          <a:solidFill>
                            <a:schemeClr val="tx1"/>
                          </a:solidFill>
                          <a:latin typeface="Times New Roman" pitchFamily="18" charset="0"/>
                          <a:cs typeface="Times New Roman" pitchFamily="18" charset="0"/>
                        </a:rPr>
                        <a:t>7А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l"/>
                      <a:r>
                        <a:rPr lang="kk-KZ" sz="1600" dirty="0" smtClean="0">
                          <a:solidFill>
                            <a:schemeClr val="tx1"/>
                          </a:solidFill>
                          <a:latin typeface="Times New Roman" pitchFamily="18" charset="0"/>
                          <a:cs typeface="Times New Roman" pitchFamily="18" charset="0"/>
                        </a:rPr>
                        <a:t>Съезханұлы Әли</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rowSpan="2">
                  <a:txBody>
                    <a:bodyPr/>
                    <a:lstStyle/>
                    <a:p>
                      <a:pPr algn="ctr"/>
                      <a:r>
                        <a:rPr lang="ru-RU" sz="1600" dirty="0" err="1" smtClean="0">
                          <a:solidFill>
                            <a:schemeClr val="tx1"/>
                          </a:solidFill>
                          <a:latin typeface="Times New Roman" pitchFamily="18" charset="0"/>
                          <a:cs typeface="Times New Roman" pitchFamily="18" charset="0"/>
                        </a:rPr>
                        <a:t>Хагай</a:t>
                      </a:r>
                      <a:r>
                        <a:rPr lang="ru-RU" sz="1600" dirty="0" smtClean="0">
                          <a:solidFill>
                            <a:schemeClr val="tx1"/>
                          </a:solidFill>
                          <a:latin typeface="Times New Roman" pitchFamily="18" charset="0"/>
                          <a:cs typeface="Times New Roman" pitchFamily="18" charset="0"/>
                        </a:rPr>
                        <a:t> Лена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48872">
                <a:tc vMerge="1">
                  <a:txBody>
                    <a:bodyPr/>
                    <a:lstStyle/>
                    <a:p>
                      <a:pPr algn="ct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l"/>
                      <a:r>
                        <a:rPr lang="kk-KZ" sz="1600" dirty="0" smtClean="0">
                          <a:solidFill>
                            <a:schemeClr val="tx1"/>
                          </a:solidFill>
                          <a:latin typeface="Times New Roman" pitchFamily="18" charset="0"/>
                          <a:cs typeface="Times New Roman" pitchFamily="18" charset="0"/>
                        </a:rPr>
                        <a:t> Ваисов Дамир</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vMerge="1">
                  <a:txBody>
                    <a:bodyPr/>
                    <a:lstStyle/>
                    <a:p>
                      <a:pPr algn="ctr"/>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21136">
                <a:tc rowSpan="2">
                  <a:txBody>
                    <a:bodyPr/>
                    <a:lstStyle/>
                    <a:p>
                      <a:pPr algn="ctr"/>
                      <a:r>
                        <a:rPr lang="kk-KZ" sz="1600" dirty="0" smtClean="0">
                          <a:solidFill>
                            <a:schemeClr val="tx1"/>
                          </a:solidFill>
                          <a:latin typeface="Times New Roman" pitchFamily="18" charset="0"/>
                          <a:cs typeface="Times New Roman" pitchFamily="18" charset="0"/>
                        </a:rPr>
                        <a:t>7Б</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l"/>
                      <a:r>
                        <a:rPr lang="kk-KZ" sz="1600" dirty="0" smtClean="0">
                          <a:solidFill>
                            <a:schemeClr val="tx1"/>
                          </a:solidFill>
                          <a:latin typeface="Times New Roman" pitchFamily="18" charset="0"/>
                          <a:cs typeface="Times New Roman" pitchFamily="18" charset="0"/>
                        </a:rPr>
                        <a:t>Франковская Полина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rowSpan="2">
                  <a:txBody>
                    <a:bodyPr/>
                    <a:lstStyle/>
                    <a:p>
                      <a:pPr algn="ctr"/>
                      <a:r>
                        <a:rPr lang="ru-RU" sz="1600" dirty="0" smtClean="0">
                          <a:solidFill>
                            <a:schemeClr val="tx1"/>
                          </a:solidFill>
                          <a:latin typeface="Times New Roman" pitchFamily="18" charset="0"/>
                          <a:cs typeface="Times New Roman" pitchFamily="18" charset="0"/>
                        </a:rPr>
                        <a:t>Жумабаева АМ</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21136">
                <a:tc vMerge="1">
                  <a:txBody>
                    <a:bodyPr/>
                    <a:lstStyle/>
                    <a:p>
                      <a:pPr algn="ct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l"/>
                      <a:r>
                        <a:rPr lang="ru-RU" sz="1600" dirty="0" err="1" smtClean="0">
                          <a:solidFill>
                            <a:schemeClr val="tx1"/>
                          </a:solidFill>
                          <a:latin typeface="Times New Roman" pitchFamily="18" charset="0"/>
                          <a:cs typeface="Times New Roman" pitchFamily="18" charset="0"/>
                        </a:rPr>
                        <a:t>Ваисов</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Дамир</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vMerge="1">
                  <a:txBody>
                    <a:bodyPr/>
                    <a:lstStyle/>
                    <a:p>
                      <a:pPr algn="ct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86766" cy="439718"/>
          </a:xfrm>
        </p:spPr>
        <p:txBody>
          <a:bodyPr/>
          <a:lstStyle/>
          <a:p>
            <a:r>
              <a:rPr lang="kk-KZ" sz="1800" b="1" dirty="0" smtClean="0">
                <a:ln>
                  <a:solidFill>
                    <a:schemeClr val="tx1"/>
                  </a:solidFill>
                </a:ln>
                <a:solidFill>
                  <a:srgbClr val="7030A0"/>
                </a:solidFill>
                <a:latin typeface="Times New Roman" pitchFamily="18" charset="0"/>
                <a:cs typeface="Times New Roman" pitchFamily="18" charset="0"/>
              </a:rPr>
              <a:t>Ударники</a:t>
            </a:r>
            <a:endParaRPr lang="ru-RU" sz="1800" dirty="0">
              <a:ln>
                <a:solidFill>
                  <a:schemeClr val="tx1"/>
                </a:solidFill>
              </a:ln>
            </a:endParaRPr>
          </a:p>
        </p:txBody>
      </p:sp>
      <p:graphicFrame>
        <p:nvGraphicFramePr>
          <p:cNvPr id="4" name="Содержимое 3"/>
          <p:cNvGraphicFramePr>
            <a:graphicFrameLocks noGrp="1"/>
          </p:cNvGraphicFramePr>
          <p:nvPr>
            <p:ph idx="1"/>
          </p:nvPr>
        </p:nvGraphicFramePr>
        <p:xfrm>
          <a:off x="1357290" y="857228"/>
          <a:ext cx="7463182" cy="4528756"/>
        </p:xfrm>
        <a:graphic>
          <a:graphicData uri="http://schemas.openxmlformats.org/drawingml/2006/table">
            <a:tbl>
              <a:tblPr firstRow="1" bandRow="1">
                <a:tableStyleId>{00A15C55-8517-42AA-B614-E9B94910E393}</a:tableStyleId>
              </a:tblPr>
              <a:tblGrid>
                <a:gridCol w="924013">
                  <a:extLst>
                    <a:ext uri="{9D8B030D-6E8A-4147-A177-3AD203B41FA5}">
                      <a16:colId xmlns="" xmlns:a16="http://schemas.microsoft.com/office/drawing/2014/main" val="20000"/>
                    </a:ext>
                  </a:extLst>
                </a:gridCol>
                <a:gridCol w="2951101">
                  <a:extLst>
                    <a:ext uri="{9D8B030D-6E8A-4147-A177-3AD203B41FA5}">
                      <a16:colId xmlns="" xmlns:a16="http://schemas.microsoft.com/office/drawing/2014/main" val="20001"/>
                    </a:ext>
                  </a:extLst>
                </a:gridCol>
                <a:gridCol w="3588068">
                  <a:extLst>
                    <a:ext uri="{9D8B030D-6E8A-4147-A177-3AD203B41FA5}">
                      <a16:colId xmlns="" xmlns:a16="http://schemas.microsoft.com/office/drawing/2014/main" val="20002"/>
                    </a:ext>
                  </a:extLst>
                </a:gridCol>
              </a:tblGrid>
              <a:tr h="456028">
                <a:tc>
                  <a:txBody>
                    <a:bodyPr/>
                    <a:lstStyle/>
                    <a:p>
                      <a:pPr algn="ctr"/>
                      <a:r>
                        <a:rPr lang="ru-RU" sz="1800" dirty="0" smtClean="0">
                          <a:solidFill>
                            <a:schemeClr val="tx1"/>
                          </a:solidFill>
                          <a:latin typeface="Times New Roman" pitchFamily="18" charset="0"/>
                          <a:cs typeface="Times New Roman" pitchFamily="18" charset="0"/>
                        </a:rPr>
                        <a:t>Класс </a:t>
                      </a:r>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ru-RU" sz="1800" dirty="0" smtClean="0">
                          <a:solidFill>
                            <a:schemeClr val="tx1"/>
                          </a:solidFill>
                          <a:latin typeface="Times New Roman" pitchFamily="18" charset="0"/>
                          <a:cs typeface="Times New Roman" pitchFamily="18" charset="0"/>
                        </a:rPr>
                        <a:t>ФИО</a:t>
                      </a:r>
                      <a:r>
                        <a:rPr lang="ru-RU" sz="1800" baseline="0" dirty="0" smtClean="0">
                          <a:solidFill>
                            <a:schemeClr val="tx1"/>
                          </a:solidFill>
                          <a:latin typeface="Times New Roman" pitchFamily="18" charset="0"/>
                          <a:cs typeface="Times New Roman" pitchFamily="18" charset="0"/>
                        </a:rPr>
                        <a:t> обучающегося</a:t>
                      </a:r>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ru-RU" sz="1800" dirty="0" smtClean="0">
                          <a:solidFill>
                            <a:schemeClr val="tx1"/>
                          </a:solidFill>
                          <a:latin typeface="Times New Roman" pitchFamily="18" charset="0"/>
                          <a:cs typeface="Times New Roman" pitchFamily="18" charset="0"/>
                        </a:rPr>
                        <a:t>ФИО</a:t>
                      </a:r>
                      <a:r>
                        <a:rPr lang="ru-RU" sz="1800" baseline="0" dirty="0" smtClean="0">
                          <a:solidFill>
                            <a:schemeClr val="tx1"/>
                          </a:solidFill>
                          <a:latin typeface="Times New Roman" pitchFamily="18" charset="0"/>
                          <a:cs typeface="Times New Roman" pitchFamily="18" charset="0"/>
                        </a:rPr>
                        <a:t> учителя</a:t>
                      </a:r>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 xmlns:a16="http://schemas.microsoft.com/office/drawing/2014/main" val="10000"/>
                  </a:ext>
                </a:extLst>
              </a:tr>
              <a:tr h="370248">
                <a:tc>
                  <a:txBody>
                    <a:bodyPr/>
                    <a:lstStyle/>
                    <a:p>
                      <a:pPr algn="ctr"/>
                      <a:r>
                        <a:rPr lang="kk-KZ" sz="1800" dirty="0" smtClean="0">
                          <a:solidFill>
                            <a:schemeClr val="tx1"/>
                          </a:solidFill>
                          <a:latin typeface="Times New Roman" pitchFamily="18" charset="0"/>
                          <a:cs typeface="Times New Roman" pitchFamily="18" charset="0"/>
                        </a:rPr>
                        <a:t>8А</a:t>
                      </a:r>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r>
                        <a:rPr lang="kk-KZ" dirty="0" smtClean="0"/>
                        <a:t>Талап Әмір</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70248">
                <a:tc rowSpan="3">
                  <a:txBody>
                    <a:bodyPr/>
                    <a:lstStyle/>
                    <a:p>
                      <a:pPr algn="ctr"/>
                      <a:r>
                        <a:rPr lang="kk-KZ" sz="1800" dirty="0" smtClean="0">
                          <a:solidFill>
                            <a:schemeClr val="tx1"/>
                          </a:solidFill>
                          <a:latin typeface="Times New Roman" pitchFamily="18" charset="0"/>
                          <a:cs typeface="Times New Roman" pitchFamily="18" charset="0"/>
                        </a:rPr>
                        <a:t>9А</a:t>
                      </a:r>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r>
                        <a:rPr lang="kk-KZ" dirty="0" smtClean="0"/>
                        <a:t>Съезхан Айгерім</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rowSpan="3">
                  <a:txBody>
                    <a:bodyPr/>
                    <a:lstStyle/>
                    <a:p>
                      <a:r>
                        <a:rPr lang="ru-RU" dirty="0" err="1" smtClean="0"/>
                        <a:t>Дастан</a:t>
                      </a:r>
                      <a:r>
                        <a:rPr lang="ru-RU" dirty="0" smtClean="0"/>
                        <a:t> </a:t>
                      </a:r>
                      <a:r>
                        <a:rPr lang="ru-RU" dirty="0" err="1" smtClean="0"/>
                        <a:t>Сулушаш</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70248">
                <a:tc vMerge="1">
                  <a:txBody>
                    <a:bodyPr/>
                    <a:lstStyle/>
                    <a:p>
                      <a:pPr algn="ctr"/>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r>
                        <a:rPr lang="kk-KZ" dirty="0" smtClean="0"/>
                        <a:t>Елеш Айша</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v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70248">
                <a:tc vMerge="1">
                  <a:txBody>
                    <a:bodyPr/>
                    <a:lstStyle/>
                    <a:p>
                      <a:pPr algn="ctr"/>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r>
                        <a:rPr lang="kk-KZ" dirty="0" smtClean="0"/>
                        <a:t>Улатай Меруерт</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v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70248">
                <a:tc>
                  <a:txBody>
                    <a:bodyPr/>
                    <a:lstStyle/>
                    <a:p>
                      <a:pPr algn="ctr"/>
                      <a:r>
                        <a:rPr lang="kk-KZ" sz="1800" dirty="0" smtClean="0">
                          <a:solidFill>
                            <a:schemeClr val="tx1"/>
                          </a:solidFill>
                          <a:latin typeface="Times New Roman" pitchFamily="18" charset="0"/>
                          <a:cs typeface="Times New Roman" pitchFamily="18" charset="0"/>
                        </a:rPr>
                        <a:t>9Б</a:t>
                      </a:r>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r>
                        <a:rPr lang="kk-KZ" dirty="0" smtClean="0"/>
                        <a:t>Гринвальд Виктория</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r>
                        <a:rPr lang="ru-RU" dirty="0" err="1" smtClean="0"/>
                        <a:t>Сагнаева</a:t>
                      </a:r>
                      <a:r>
                        <a:rPr lang="ru-RU" dirty="0" smtClean="0"/>
                        <a:t> ЭД</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70248">
                <a:tc rowSpan="2">
                  <a:txBody>
                    <a:bodyPr/>
                    <a:lstStyle/>
                    <a:p>
                      <a:pPr algn="ctr"/>
                      <a:r>
                        <a:rPr lang="kk-KZ" sz="1800" dirty="0" smtClean="0">
                          <a:solidFill>
                            <a:schemeClr val="tx1"/>
                          </a:solidFill>
                          <a:latin typeface="Times New Roman" pitchFamily="18" charset="0"/>
                          <a:cs typeface="Times New Roman" pitchFamily="18" charset="0"/>
                        </a:rPr>
                        <a:t>10А</a:t>
                      </a:r>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r>
                        <a:rPr lang="kk-KZ" dirty="0" smtClean="0"/>
                        <a:t>Абішқызы Гүлнұр</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rowSpan="2">
                  <a:txBody>
                    <a:bodyPr/>
                    <a:lstStyle/>
                    <a:p>
                      <a:r>
                        <a:rPr lang="ru-RU" dirty="0" err="1" smtClean="0"/>
                        <a:t>Куандык</a:t>
                      </a:r>
                      <a:r>
                        <a:rPr lang="ru-RU" dirty="0" smtClean="0"/>
                        <a:t> </a:t>
                      </a:r>
                      <a:r>
                        <a:rPr lang="ru-RU" dirty="0" err="1" smtClean="0"/>
                        <a:t>Сандигул</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70248">
                <a:tc vMerge="1">
                  <a:txBody>
                    <a:bodyPr/>
                    <a:lstStyle/>
                    <a:p>
                      <a:pPr algn="ctr"/>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r>
                        <a:rPr lang="kk-KZ" dirty="0" smtClean="0"/>
                        <a:t>Қамаш Еркебулан</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v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70248">
                <a:tc rowSpan="2">
                  <a:txBody>
                    <a:bodyPr/>
                    <a:lstStyle/>
                    <a:p>
                      <a:pPr algn="ctr"/>
                      <a:r>
                        <a:rPr lang="kk-KZ" sz="1800" dirty="0" smtClean="0">
                          <a:solidFill>
                            <a:schemeClr val="tx1"/>
                          </a:solidFill>
                          <a:latin typeface="Times New Roman" pitchFamily="18" charset="0"/>
                          <a:cs typeface="Times New Roman" pitchFamily="18" charset="0"/>
                        </a:rPr>
                        <a:t>11А</a:t>
                      </a:r>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r>
                        <a:rPr lang="kk-KZ" dirty="0" smtClean="0"/>
                        <a:t>Ерханат А</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rowSpan="2">
                  <a:txBody>
                    <a:bodyPr/>
                    <a:lstStyle/>
                    <a:p>
                      <a:r>
                        <a:rPr lang="ru-RU" dirty="0" smtClean="0"/>
                        <a:t>Базар </a:t>
                      </a:r>
                      <a:r>
                        <a:rPr lang="ru-RU" dirty="0" err="1" smtClean="0"/>
                        <a:t>Индира</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70248">
                <a:tc vMerge="1">
                  <a:txBody>
                    <a:bodyPr/>
                    <a:lstStyle/>
                    <a:p>
                      <a:pPr algn="ctr"/>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r>
                        <a:rPr lang="kk-KZ" dirty="0" smtClean="0"/>
                        <a:t>Жанасқызы Ботагоз</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v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70248">
                <a:tc rowSpan="2">
                  <a:txBody>
                    <a:bodyPr/>
                    <a:lstStyle/>
                    <a:p>
                      <a:pPr algn="ctr"/>
                      <a:r>
                        <a:rPr lang="kk-KZ" sz="1800" dirty="0" smtClean="0">
                          <a:solidFill>
                            <a:schemeClr val="tx1"/>
                          </a:solidFill>
                          <a:latin typeface="Times New Roman" pitchFamily="18" charset="0"/>
                          <a:cs typeface="Times New Roman" pitchFamily="18" charset="0"/>
                        </a:rPr>
                        <a:t>11Б</a:t>
                      </a:r>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r>
                        <a:rPr lang="kk-KZ" dirty="0" smtClean="0"/>
                        <a:t>Аханова Айнура</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rowSpan="2">
                  <a:txBody>
                    <a:bodyPr/>
                    <a:lstStyle/>
                    <a:p>
                      <a:r>
                        <a:rPr lang="ru-RU" dirty="0" smtClean="0"/>
                        <a:t>Мухамеджанова СК</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70248">
                <a:tc vMerge="1">
                  <a:txBody>
                    <a:bodyPr/>
                    <a:lstStyle/>
                    <a:p>
                      <a:pPr algn="ctr"/>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r>
                        <a:rPr lang="kk-KZ" dirty="0" smtClean="0"/>
                        <a:t>Идрисов Алмас</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v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lstStyle/>
          <a:p>
            <a:r>
              <a:rPr lang="kk-KZ" dirty="0" smtClean="0"/>
              <a:t>Кто имеет одну </a:t>
            </a:r>
            <a:r>
              <a:rPr lang="ru-RU" dirty="0" smtClean="0"/>
              <a:t>«3», «4»</a:t>
            </a:r>
            <a:endParaRPr lang="ru-RU" dirty="0"/>
          </a:p>
        </p:txBody>
      </p:sp>
      <p:graphicFrame>
        <p:nvGraphicFramePr>
          <p:cNvPr id="4" name="Содержимое 3"/>
          <p:cNvGraphicFramePr>
            <a:graphicFrameLocks noGrp="1"/>
          </p:cNvGraphicFramePr>
          <p:nvPr>
            <p:ph idx="1"/>
          </p:nvPr>
        </p:nvGraphicFramePr>
        <p:xfrm>
          <a:off x="1285852" y="1000108"/>
          <a:ext cx="7472386" cy="4450080"/>
        </p:xfrm>
        <a:graphic>
          <a:graphicData uri="http://schemas.openxmlformats.org/drawingml/2006/table">
            <a:tbl>
              <a:tblPr firstRow="1" bandRow="1">
                <a:tableStyleId>{5C22544A-7EE6-4342-B048-85BDC9FD1C3A}</a:tableStyleId>
              </a:tblPr>
              <a:tblGrid>
                <a:gridCol w="500065"/>
                <a:gridCol w="2071702"/>
                <a:gridCol w="785818"/>
                <a:gridCol w="1125847"/>
                <a:gridCol w="1494477"/>
                <a:gridCol w="1494477"/>
              </a:tblGrid>
              <a:tr h="370840">
                <a:tc>
                  <a:txBody>
                    <a:bodyPr/>
                    <a:lstStyle/>
                    <a:p>
                      <a:r>
                        <a:rPr lang="ru-RU" sz="1400" dirty="0" smtClean="0"/>
                        <a:t>№</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smtClean="0"/>
                        <a:t>ФИ</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smtClean="0"/>
                        <a:t>класс</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Оценка </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smtClean="0"/>
                        <a:t>предмет</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smtClean="0"/>
                        <a:t>учитель</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ru-RU" sz="1400" dirty="0" smtClean="0">
                          <a:latin typeface="Times New Roman" pitchFamily="18" charset="0"/>
                          <a:cs typeface="Times New Roman" pitchFamily="18" charset="0"/>
                        </a:rPr>
                        <a:t>1</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Ержанқызы Ж</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5</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3</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Орыс тілі</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Сагиева НЖ</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kk-KZ" sz="1400" dirty="0" smtClean="0">
                          <a:latin typeface="Times New Roman" pitchFamily="18" charset="0"/>
                          <a:cs typeface="Times New Roman" pitchFamily="18" charset="0"/>
                        </a:rPr>
                        <a:t>2</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Акылбай</a:t>
                      </a:r>
                      <a:r>
                        <a:rPr lang="kk-KZ" sz="1400" baseline="0" dirty="0" smtClean="0"/>
                        <a:t> Нурмухамед</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6</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3</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Орыс тілі</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Сагиева НЖ</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kk-KZ" sz="1400" dirty="0" smtClean="0">
                          <a:latin typeface="Times New Roman" pitchFamily="18" charset="0"/>
                          <a:cs typeface="Times New Roman" pitchFamily="18" charset="0"/>
                        </a:rPr>
                        <a:t>3</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Жанарбек Құралай</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6</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3</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математика</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kk-KZ" sz="1400" dirty="0" smtClean="0">
                          <a:latin typeface="Times New Roman" pitchFamily="18" charset="0"/>
                          <a:cs typeface="Times New Roman" pitchFamily="18" charset="0"/>
                        </a:rPr>
                        <a:t>4</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Жеңісхан Ақтоты</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6</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3</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математика</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kk-KZ" sz="1400" dirty="0" smtClean="0">
                          <a:latin typeface="Times New Roman" pitchFamily="18" charset="0"/>
                          <a:cs typeface="Times New Roman" pitchFamily="18" charset="0"/>
                        </a:rPr>
                        <a:t>5</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Махсатқызы Жайнар</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6</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3</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Орыс тілі</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Сагиева НЖ</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kk-KZ" sz="1400" dirty="0" smtClean="0">
                          <a:latin typeface="Times New Roman" pitchFamily="18" charset="0"/>
                          <a:cs typeface="Times New Roman" pitchFamily="18" charset="0"/>
                        </a:rPr>
                        <a:t>6</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Серикболұлы Айдын</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6</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4</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Орыс тілі</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Сагиева НЖ</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kk-KZ" sz="1400" dirty="0" smtClean="0">
                          <a:latin typeface="Times New Roman" pitchFamily="18" charset="0"/>
                          <a:cs typeface="Times New Roman" pitchFamily="18" charset="0"/>
                        </a:rPr>
                        <a:t>7</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Таштуанұлы Мұқтар</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7</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3</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Орыс тілі</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Сагиева НЖ</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kk-KZ" sz="1400" dirty="0" smtClean="0">
                          <a:latin typeface="Times New Roman" pitchFamily="18" charset="0"/>
                          <a:cs typeface="Times New Roman" pitchFamily="18" charset="0"/>
                        </a:rPr>
                        <a:t>8</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Ержан Жаннұр</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9</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3</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Орыс тілі</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Сагиева НЖ</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kk-KZ" sz="1400" dirty="0" smtClean="0">
                          <a:latin typeface="Times New Roman" pitchFamily="18" charset="0"/>
                          <a:cs typeface="Times New Roman" pitchFamily="18" charset="0"/>
                        </a:rPr>
                        <a:t>9</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Жанасұлы Райымбек</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9</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3</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Орыс тілі</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Сагиева НЖ</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kk-KZ" sz="1400" dirty="0" smtClean="0">
                          <a:latin typeface="Times New Roman" pitchFamily="18" charset="0"/>
                          <a:cs typeface="Times New Roman" pitchFamily="18" charset="0"/>
                        </a:rPr>
                        <a:t>10</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Маулен Әбілсейіт</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9</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3</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Орыс тілі</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Сагиева НЖ</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kk-KZ" sz="1400" dirty="0" smtClean="0">
                          <a:latin typeface="Times New Roman" pitchFamily="18" charset="0"/>
                          <a:cs typeface="Times New Roman" pitchFamily="18" charset="0"/>
                        </a:rPr>
                        <a:t>11</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Қабиш Құдайберген</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10</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3</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Орыс тілі</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400" dirty="0" smtClean="0"/>
                        <a:t>Сагиева НЖ</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74638"/>
            <a:ext cx="7848872" cy="1143000"/>
          </a:xfrm>
        </p:spPr>
        <p:txBody>
          <a:bodyPr/>
          <a:lstStyle/>
          <a:p>
            <a:r>
              <a:rPr lang="ru-RU" sz="2800" b="1" dirty="0" smtClean="0">
                <a:latin typeface="Times New Roman" pitchFamily="18" charset="0"/>
                <a:cs typeface="Times New Roman" pitchFamily="18" charset="0"/>
              </a:rPr>
              <a:t>Качество знаний за 1 четверть </a:t>
            </a:r>
            <a:endParaRPr lang="ru-RU" sz="2800" b="1" dirty="0">
              <a:latin typeface="Times New Roman" pitchFamily="18" charset="0"/>
              <a:cs typeface="Times New Roman" pitchFamily="18" charset="0"/>
            </a:endParaRPr>
          </a:p>
        </p:txBody>
      </p:sp>
      <p:graphicFrame>
        <p:nvGraphicFramePr>
          <p:cNvPr id="5" name="Содержимое 4"/>
          <p:cNvGraphicFramePr>
            <a:graphicFrameLocks noGrp="1"/>
          </p:cNvGraphicFramePr>
          <p:nvPr>
            <p:ph idx="1"/>
          </p:nvPr>
        </p:nvGraphicFramePr>
        <p:xfrm>
          <a:off x="1357290" y="1428736"/>
          <a:ext cx="7286677" cy="4734900"/>
        </p:xfrm>
        <a:graphic>
          <a:graphicData uri="http://schemas.openxmlformats.org/drawingml/2006/table">
            <a:tbl>
              <a:tblPr firstRow="1" bandRow="1">
                <a:tableStyleId>{00A15C55-8517-42AA-B614-E9B94910E393}</a:tableStyleId>
              </a:tblPr>
              <a:tblGrid>
                <a:gridCol w="1500198">
                  <a:extLst>
                    <a:ext uri="{9D8B030D-6E8A-4147-A177-3AD203B41FA5}">
                      <a16:colId xmlns="" xmlns:a16="http://schemas.microsoft.com/office/drawing/2014/main" val="20000"/>
                    </a:ext>
                  </a:extLst>
                </a:gridCol>
                <a:gridCol w="1571636"/>
                <a:gridCol w="1571636">
                  <a:extLst>
                    <a:ext uri="{9D8B030D-6E8A-4147-A177-3AD203B41FA5}">
                      <a16:colId xmlns="" xmlns:a16="http://schemas.microsoft.com/office/drawing/2014/main" val="20003"/>
                    </a:ext>
                  </a:extLst>
                </a:gridCol>
                <a:gridCol w="1714512"/>
                <a:gridCol w="928695"/>
              </a:tblGrid>
              <a:tr h="643583">
                <a:tc>
                  <a:txBody>
                    <a:bodyPr/>
                    <a:lstStyle/>
                    <a:p>
                      <a:pPr algn="ct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400" b="1" dirty="0" smtClean="0">
                          <a:latin typeface="Times New Roman" pitchFamily="18" charset="0"/>
                          <a:cs typeface="Times New Roman" pitchFamily="18" charset="0"/>
                        </a:rPr>
                        <a:t>Всего</a:t>
                      </a:r>
                    </a:p>
                    <a:p>
                      <a:pPr algn="ctr"/>
                      <a:r>
                        <a:rPr lang="ru-RU" sz="2400" b="1" dirty="0" smtClean="0">
                          <a:latin typeface="Times New Roman" pitchFamily="18" charset="0"/>
                          <a:cs typeface="Times New Roman" pitchFamily="18" charset="0"/>
                        </a:rPr>
                        <a:t>учащихся  </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400" b="1" dirty="0" smtClean="0">
                          <a:solidFill>
                            <a:srgbClr val="FFFF00"/>
                          </a:solidFill>
                          <a:latin typeface="Times New Roman" pitchFamily="18" charset="0"/>
                          <a:cs typeface="Times New Roman" pitchFamily="18" charset="0"/>
                        </a:rPr>
                        <a:t>Ударники </a:t>
                      </a:r>
                      <a:endParaRPr lang="ru-RU" sz="2400" b="1" dirty="0">
                        <a:solidFill>
                          <a:srgbClr val="FFFF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400" b="1" dirty="0" smtClean="0">
                          <a:solidFill>
                            <a:srgbClr val="FFFF00"/>
                          </a:solidFill>
                          <a:latin typeface="Times New Roman" pitchFamily="18" charset="0"/>
                          <a:cs typeface="Times New Roman" pitchFamily="18" charset="0"/>
                        </a:rPr>
                        <a:t>Отличники</a:t>
                      </a:r>
                      <a:endParaRPr lang="ru-RU" sz="2400" b="1" dirty="0">
                        <a:solidFill>
                          <a:srgbClr val="FFFF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400" b="1" dirty="0" smtClean="0">
                          <a:solidFill>
                            <a:srgbClr val="FFFF00"/>
                          </a:solidFill>
                          <a:latin typeface="Times New Roman" pitchFamily="18" charset="0"/>
                          <a:cs typeface="Times New Roman" pitchFamily="18" charset="0"/>
                        </a:rPr>
                        <a:t>%</a:t>
                      </a:r>
                      <a:endParaRPr lang="ru-RU" sz="2400" b="1" dirty="0">
                        <a:solidFill>
                          <a:srgbClr val="FFFF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0"/>
                  </a:ext>
                </a:extLst>
              </a:tr>
              <a:tr h="818106">
                <a:tc>
                  <a:txBody>
                    <a:bodyPr/>
                    <a:lstStyle/>
                    <a:p>
                      <a:pPr algn="ctr"/>
                      <a:r>
                        <a:rPr lang="ru-RU" sz="2400" b="1" dirty="0" smtClean="0">
                          <a:latin typeface="Times New Roman" pitchFamily="18" charset="0"/>
                          <a:cs typeface="Times New Roman" pitchFamily="18" charset="0"/>
                        </a:rPr>
                        <a:t>1 –4</a:t>
                      </a:r>
                    </a:p>
                    <a:p>
                      <a:pPr algn="ctr"/>
                      <a:r>
                        <a:rPr lang="ru-RU" sz="2400" b="1" dirty="0" smtClean="0">
                          <a:latin typeface="Times New Roman" pitchFamily="18" charset="0"/>
                          <a:cs typeface="Times New Roman" pitchFamily="18" charset="0"/>
                        </a:rPr>
                        <a:t>классы</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latin typeface="Times New Roman" pitchFamily="18" charset="0"/>
                          <a:cs typeface="Times New Roman" pitchFamily="18" charset="0"/>
                        </a:rPr>
                        <a:t>72/47</a:t>
                      </a: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ru-RU" sz="2400" dirty="0" smtClean="0"/>
                        <a:t>18</a:t>
                      </a:r>
                      <a:endParaRPr lang="ru-RU"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400" b="1" dirty="0" smtClean="0">
                          <a:latin typeface="Times New Roman" pitchFamily="18" charset="0"/>
                          <a:cs typeface="Times New Roman" pitchFamily="18" charset="0"/>
                        </a:rPr>
                        <a:t>13</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400" b="1" dirty="0" smtClean="0">
                          <a:latin typeface="Times New Roman" pitchFamily="18" charset="0"/>
                          <a:cs typeface="Times New Roman" pitchFamily="18" charset="0"/>
                        </a:rPr>
                        <a:t>66%</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818106">
                <a:tc>
                  <a:txBody>
                    <a:bodyPr/>
                    <a:lstStyle/>
                    <a:p>
                      <a:pPr algn="ctr"/>
                      <a:r>
                        <a:rPr lang="ru-RU" sz="2400" b="1" dirty="0" smtClean="0">
                          <a:latin typeface="Times New Roman" pitchFamily="18" charset="0"/>
                          <a:cs typeface="Times New Roman" pitchFamily="18" charset="0"/>
                        </a:rPr>
                        <a:t>5-9 классы</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latin typeface="Times New Roman" pitchFamily="18" charset="0"/>
                          <a:cs typeface="Times New Roman" pitchFamily="18" charset="0"/>
                        </a:rPr>
                        <a:t>67</a:t>
                      </a: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ru-RU" sz="2400" dirty="0" smtClean="0"/>
                        <a:t>19</a:t>
                      </a:r>
                      <a:endParaRPr lang="ru-RU"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400" b="1" dirty="0" smtClean="0">
                          <a:latin typeface="Times New Roman" pitchFamily="18" charset="0"/>
                          <a:cs typeface="Times New Roman" pitchFamily="18" charset="0"/>
                        </a:rPr>
                        <a:t>7</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400" b="1" dirty="0" smtClean="0">
                          <a:latin typeface="Times New Roman" pitchFamily="18" charset="0"/>
                          <a:cs typeface="Times New Roman" pitchFamily="18" charset="0"/>
                        </a:rPr>
                        <a:t>39%</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818106">
                <a:tc>
                  <a:txBody>
                    <a:bodyPr/>
                    <a:lstStyle/>
                    <a:p>
                      <a:pPr algn="ctr"/>
                      <a:r>
                        <a:rPr lang="ru-RU" sz="2400" b="1" dirty="0" smtClean="0">
                          <a:latin typeface="Times New Roman" pitchFamily="18" charset="0"/>
                          <a:cs typeface="Times New Roman" pitchFamily="18" charset="0"/>
                        </a:rPr>
                        <a:t>10-11 классы</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latin typeface="Times New Roman" pitchFamily="18" charset="0"/>
                          <a:cs typeface="Times New Roman" pitchFamily="18" charset="0"/>
                        </a:rPr>
                        <a:t>8</a:t>
                      </a: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ru-RU" sz="2400" dirty="0" smtClean="0"/>
                        <a:t>6</a:t>
                      </a:r>
                      <a:endParaRPr lang="ru-RU"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400" b="1" dirty="0" smtClean="0">
                          <a:latin typeface="Times New Roman" pitchFamily="18" charset="0"/>
                          <a:cs typeface="Times New Roman" pitchFamily="18" charset="0"/>
                        </a:rPr>
                        <a:t>1</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400" b="1" dirty="0" smtClean="0">
                          <a:latin typeface="Times New Roman" pitchFamily="18" charset="0"/>
                          <a:cs typeface="Times New Roman" pitchFamily="18" charset="0"/>
                        </a:rPr>
                        <a:t>87%</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818106">
                <a:tc>
                  <a:txBody>
                    <a:bodyPr/>
                    <a:lstStyle/>
                    <a:p>
                      <a:pPr algn="ctr"/>
                      <a:r>
                        <a:rPr lang="ru-RU" sz="2400" b="1" dirty="0" smtClean="0">
                          <a:latin typeface="Times New Roman" pitchFamily="18" charset="0"/>
                          <a:cs typeface="Times New Roman" pitchFamily="18" charset="0"/>
                        </a:rPr>
                        <a:t>Всего</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latin typeface="Times New Roman" pitchFamily="18" charset="0"/>
                          <a:cs typeface="Times New Roman" pitchFamily="18" charset="0"/>
                        </a:rPr>
                        <a:t>147/122</a:t>
                      </a: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ru-RU" sz="2400" b="1" dirty="0" smtClean="0"/>
                        <a:t>43</a:t>
                      </a:r>
                      <a:endParaRPr lang="ru-RU" sz="2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400" b="1" dirty="0" smtClean="0">
                          <a:latin typeface="Times New Roman" pitchFamily="18" charset="0"/>
                          <a:cs typeface="Times New Roman" pitchFamily="18" charset="0"/>
                        </a:rPr>
                        <a:t>21</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400" b="1" dirty="0" smtClean="0">
                          <a:latin typeface="Times New Roman" pitchFamily="18" charset="0"/>
                          <a:cs typeface="Times New Roman" pitchFamily="18" charset="0"/>
                        </a:rPr>
                        <a:t>52%</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4"/>
                  </a:ext>
                </a:extLst>
              </a:tr>
              <a:tr h="624954">
                <a:tc gridSpan="5">
                  <a:txBody>
                    <a:bodyPr/>
                    <a:lstStyle/>
                    <a:p>
                      <a:pPr algn="ctr"/>
                      <a:endParaRPr lang="ru-RU" sz="2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ru-RU"/>
                    </a:p>
                  </a:txBody>
                  <a:tcPr/>
                </a:tc>
                <a:tc hMerge="1">
                  <a:txBody>
                    <a:bodyPr/>
                    <a:lstStyle/>
                    <a:p>
                      <a:endParaRPr lang="ru-RU" dirty="0"/>
                    </a:p>
                  </a:txBody>
                  <a:tcPr/>
                </a:tc>
                <a:tc hMerge="1">
                  <a:txBody>
                    <a:bodyPr/>
                    <a:lstStyle/>
                    <a:p>
                      <a:endParaRPr lang="ru-RU"/>
                    </a:p>
                  </a:txBody>
                  <a:tcPr/>
                </a:tc>
                <a:tc hMerge="1">
                  <a:txBody>
                    <a:bodyPr/>
                    <a:lstStyle/>
                    <a:p>
                      <a:endParaRPr lang="ru-RU"/>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atin typeface="Times New Roman" pitchFamily="18" charset="0"/>
                <a:cs typeface="Times New Roman" pitchFamily="18" charset="0"/>
              </a:rPr>
              <a:t>  Качество знаний за 1 четверть </a:t>
            </a:r>
            <a:endParaRPr lang="ru-RU" dirty="0"/>
          </a:p>
        </p:txBody>
      </p:sp>
      <p:graphicFrame>
        <p:nvGraphicFramePr>
          <p:cNvPr id="4" name="Диаграмма 3"/>
          <p:cNvGraphicFramePr/>
          <p:nvPr/>
        </p:nvGraphicFramePr>
        <p:xfrm>
          <a:off x="1857356" y="1357298"/>
          <a:ext cx="6643734" cy="450059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latin typeface="Times New Roman" pitchFamily="18" charset="0"/>
                <a:cs typeface="Times New Roman" pitchFamily="18" charset="0"/>
              </a:rPr>
              <a:t>Сравнительная характеристика качества знаний</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за 2019-2021 учебные года</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ru-RU" dirty="0" smtClean="0"/>
              <a:t>        </a:t>
            </a:r>
            <a:endParaRPr lang="ru-RU" dirty="0"/>
          </a:p>
        </p:txBody>
      </p:sp>
      <p:graphicFrame>
        <p:nvGraphicFramePr>
          <p:cNvPr id="4" name="Таблица 3"/>
          <p:cNvGraphicFramePr>
            <a:graphicFrameLocks noGrp="1"/>
          </p:cNvGraphicFramePr>
          <p:nvPr/>
        </p:nvGraphicFramePr>
        <p:xfrm>
          <a:off x="1428728" y="1500174"/>
          <a:ext cx="6786609" cy="4031000"/>
        </p:xfrm>
        <a:graphic>
          <a:graphicData uri="http://schemas.openxmlformats.org/drawingml/2006/table">
            <a:tbl>
              <a:tblPr firstRow="1" bandRow="1">
                <a:tableStyleId>{5C22544A-7EE6-4342-B048-85BDC9FD1C3A}</a:tableStyleId>
              </a:tblPr>
              <a:tblGrid>
                <a:gridCol w="2262203"/>
                <a:gridCol w="2262203"/>
                <a:gridCol w="2262203"/>
              </a:tblGrid>
              <a:tr h="771530">
                <a:tc>
                  <a:txBody>
                    <a:bodyPr/>
                    <a:lstStyle/>
                    <a:p>
                      <a:r>
                        <a:rPr lang="ru-RU" dirty="0" smtClean="0"/>
                        <a:t>Учебный год</a:t>
                      </a:r>
                      <a:endParaRPr lang="ru-RU" dirty="0"/>
                    </a:p>
                  </a:txBody>
                  <a:tcPr/>
                </a:tc>
                <a:tc>
                  <a:txBody>
                    <a:bodyPr/>
                    <a:lstStyle/>
                    <a:p>
                      <a:r>
                        <a:rPr lang="ru-RU" dirty="0" smtClean="0"/>
                        <a:t>2019-2020</a:t>
                      </a:r>
                      <a:endParaRPr lang="ru-RU" dirty="0"/>
                    </a:p>
                  </a:txBody>
                  <a:tcPr/>
                </a:tc>
                <a:tc>
                  <a:txBody>
                    <a:bodyPr/>
                    <a:lstStyle/>
                    <a:p>
                      <a:r>
                        <a:rPr lang="ru-RU" dirty="0" smtClean="0"/>
                        <a:t>2020-2021</a:t>
                      </a:r>
                      <a:endParaRPr lang="ru-RU" dirty="0"/>
                    </a:p>
                  </a:txBody>
                  <a:tcPr/>
                </a:tc>
              </a:tr>
              <a:tr h="771530">
                <a:tc>
                  <a:txBody>
                    <a:bodyPr/>
                    <a:lstStyle/>
                    <a:p>
                      <a:r>
                        <a:rPr lang="ru-RU" sz="2800" dirty="0" smtClean="0">
                          <a:latin typeface="Times New Roman" pitchFamily="18" charset="0"/>
                          <a:cs typeface="Times New Roman" pitchFamily="18" charset="0"/>
                        </a:rPr>
                        <a:t>1-4 класс</a:t>
                      </a:r>
                      <a:endParaRPr lang="ru-RU" sz="2800" dirty="0">
                        <a:latin typeface="Times New Roman" pitchFamily="18" charset="0"/>
                        <a:cs typeface="Times New Roman" pitchFamily="18" charset="0"/>
                      </a:endParaRPr>
                    </a:p>
                  </a:txBody>
                  <a:tcPr/>
                </a:tc>
                <a:tc>
                  <a:txBody>
                    <a:bodyPr/>
                    <a:lstStyle/>
                    <a:p>
                      <a:r>
                        <a:rPr lang="ru-RU" sz="2800" dirty="0" smtClean="0">
                          <a:latin typeface="Times New Roman" pitchFamily="18" charset="0"/>
                          <a:cs typeface="Times New Roman" pitchFamily="18" charset="0"/>
                        </a:rPr>
                        <a:t>73%</a:t>
                      </a:r>
                      <a:endParaRPr lang="ru-RU" sz="2800" dirty="0">
                        <a:latin typeface="Times New Roman" pitchFamily="18" charset="0"/>
                        <a:cs typeface="Times New Roman" pitchFamily="18" charset="0"/>
                      </a:endParaRPr>
                    </a:p>
                  </a:txBody>
                  <a:tcPr/>
                </a:tc>
                <a:tc>
                  <a:txBody>
                    <a:bodyPr/>
                    <a:lstStyle/>
                    <a:p>
                      <a:r>
                        <a:rPr lang="ru-RU" sz="2800" dirty="0" smtClean="0">
                          <a:latin typeface="Times New Roman" pitchFamily="18" charset="0"/>
                          <a:cs typeface="Times New Roman" pitchFamily="18" charset="0"/>
                        </a:rPr>
                        <a:t>66%</a:t>
                      </a:r>
                      <a:endParaRPr lang="ru-RU" sz="2800" dirty="0">
                        <a:latin typeface="Times New Roman" pitchFamily="18" charset="0"/>
                        <a:cs typeface="Times New Roman" pitchFamily="18" charset="0"/>
                      </a:endParaRPr>
                    </a:p>
                  </a:txBody>
                  <a:tcPr/>
                </a:tc>
              </a:tr>
              <a:tr h="771530">
                <a:tc>
                  <a:txBody>
                    <a:bodyPr/>
                    <a:lstStyle/>
                    <a:p>
                      <a:r>
                        <a:rPr lang="ru-RU" sz="2800" dirty="0" smtClean="0">
                          <a:latin typeface="Times New Roman" pitchFamily="18" charset="0"/>
                          <a:cs typeface="Times New Roman" pitchFamily="18" charset="0"/>
                        </a:rPr>
                        <a:t>5-9 класс</a:t>
                      </a:r>
                      <a:endParaRPr lang="ru-RU" sz="2800" dirty="0">
                        <a:latin typeface="Times New Roman" pitchFamily="18" charset="0"/>
                        <a:cs typeface="Times New Roman" pitchFamily="18" charset="0"/>
                      </a:endParaRPr>
                    </a:p>
                  </a:txBody>
                  <a:tcPr/>
                </a:tc>
                <a:tc>
                  <a:txBody>
                    <a:bodyPr/>
                    <a:lstStyle/>
                    <a:p>
                      <a:r>
                        <a:rPr lang="ru-RU" sz="2800" dirty="0" smtClean="0">
                          <a:latin typeface="Times New Roman" pitchFamily="18" charset="0"/>
                          <a:cs typeface="Times New Roman" pitchFamily="18" charset="0"/>
                        </a:rPr>
                        <a:t>56%</a:t>
                      </a:r>
                      <a:endParaRPr lang="ru-RU" sz="2800" dirty="0">
                        <a:latin typeface="Times New Roman" pitchFamily="18" charset="0"/>
                        <a:cs typeface="Times New Roman" pitchFamily="18" charset="0"/>
                      </a:endParaRPr>
                    </a:p>
                  </a:txBody>
                  <a:tcPr/>
                </a:tc>
                <a:tc>
                  <a:txBody>
                    <a:bodyPr/>
                    <a:lstStyle/>
                    <a:p>
                      <a:r>
                        <a:rPr lang="ru-RU" sz="2800" dirty="0" smtClean="0">
                          <a:latin typeface="Times New Roman" pitchFamily="18" charset="0"/>
                          <a:cs typeface="Times New Roman" pitchFamily="18" charset="0"/>
                        </a:rPr>
                        <a:t>39%</a:t>
                      </a:r>
                      <a:endParaRPr lang="ru-RU" sz="2800" dirty="0">
                        <a:latin typeface="Times New Roman" pitchFamily="18" charset="0"/>
                        <a:cs typeface="Times New Roman" pitchFamily="18" charset="0"/>
                      </a:endParaRPr>
                    </a:p>
                  </a:txBody>
                  <a:tcPr/>
                </a:tc>
              </a:tr>
              <a:tr h="771530">
                <a:tc>
                  <a:txBody>
                    <a:bodyPr/>
                    <a:lstStyle/>
                    <a:p>
                      <a:r>
                        <a:rPr lang="ru-RU" sz="2800" dirty="0" smtClean="0">
                          <a:latin typeface="Times New Roman" pitchFamily="18" charset="0"/>
                          <a:cs typeface="Times New Roman" pitchFamily="18" charset="0"/>
                        </a:rPr>
                        <a:t>10-11 класс</a:t>
                      </a:r>
                      <a:endParaRPr lang="ru-RU" sz="2800" dirty="0">
                        <a:latin typeface="Times New Roman" pitchFamily="18" charset="0"/>
                        <a:cs typeface="Times New Roman" pitchFamily="18" charset="0"/>
                      </a:endParaRPr>
                    </a:p>
                  </a:txBody>
                  <a:tcPr/>
                </a:tc>
                <a:tc>
                  <a:txBody>
                    <a:bodyPr/>
                    <a:lstStyle/>
                    <a:p>
                      <a:r>
                        <a:rPr lang="ru-RU" sz="2800" dirty="0" smtClean="0">
                          <a:latin typeface="Times New Roman" pitchFamily="18" charset="0"/>
                          <a:cs typeface="Times New Roman" pitchFamily="18" charset="0"/>
                        </a:rPr>
                        <a:t>79%</a:t>
                      </a:r>
                      <a:endParaRPr lang="ru-RU" sz="2800" dirty="0">
                        <a:latin typeface="Times New Roman" pitchFamily="18" charset="0"/>
                        <a:cs typeface="Times New Roman" pitchFamily="18" charset="0"/>
                      </a:endParaRPr>
                    </a:p>
                  </a:txBody>
                  <a:tcPr/>
                </a:tc>
                <a:tc>
                  <a:txBody>
                    <a:bodyPr/>
                    <a:lstStyle/>
                    <a:p>
                      <a:r>
                        <a:rPr lang="ru-RU" sz="2800" dirty="0" smtClean="0">
                          <a:latin typeface="Times New Roman" pitchFamily="18" charset="0"/>
                          <a:cs typeface="Times New Roman" pitchFamily="18" charset="0"/>
                        </a:rPr>
                        <a:t>87%</a:t>
                      </a:r>
                      <a:endParaRPr lang="ru-RU" sz="2800" dirty="0">
                        <a:latin typeface="Times New Roman" pitchFamily="18" charset="0"/>
                        <a:cs typeface="Times New Roman" pitchFamily="18" charset="0"/>
                      </a:endParaRPr>
                    </a:p>
                  </a:txBody>
                  <a:tcPr/>
                </a:tc>
              </a:tr>
              <a:tr h="771530">
                <a:tc>
                  <a:txBody>
                    <a:bodyPr/>
                    <a:lstStyle/>
                    <a:p>
                      <a:r>
                        <a:rPr lang="ru-RU" sz="2800" dirty="0" smtClean="0">
                          <a:latin typeface="Times New Roman" pitchFamily="18" charset="0"/>
                          <a:cs typeface="Times New Roman" pitchFamily="18" charset="0"/>
                        </a:rPr>
                        <a:t>Общее по школе </a:t>
                      </a:r>
                      <a:endParaRPr lang="ru-RU" sz="2800" dirty="0">
                        <a:latin typeface="Times New Roman" pitchFamily="18" charset="0"/>
                        <a:cs typeface="Times New Roman" pitchFamily="18" charset="0"/>
                      </a:endParaRPr>
                    </a:p>
                  </a:txBody>
                  <a:tcPr/>
                </a:tc>
                <a:tc>
                  <a:txBody>
                    <a:bodyPr/>
                    <a:lstStyle/>
                    <a:p>
                      <a:r>
                        <a:rPr lang="ru-RU" sz="2800" dirty="0" smtClean="0">
                          <a:latin typeface="Times New Roman" pitchFamily="18" charset="0"/>
                          <a:cs typeface="Times New Roman" pitchFamily="18" charset="0"/>
                        </a:rPr>
                        <a:t>65%</a:t>
                      </a:r>
                      <a:endParaRPr lang="ru-RU" sz="2800" dirty="0">
                        <a:latin typeface="Times New Roman" pitchFamily="18" charset="0"/>
                        <a:cs typeface="Times New Roman" pitchFamily="18" charset="0"/>
                      </a:endParaRPr>
                    </a:p>
                  </a:txBody>
                  <a:tcPr/>
                </a:tc>
                <a:tc>
                  <a:txBody>
                    <a:bodyPr/>
                    <a:lstStyle/>
                    <a:p>
                      <a:r>
                        <a:rPr lang="ru-RU" sz="2800" dirty="0" smtClean="0">
                          <a:latin typeface="Times New Roman" pitchFamily="18" charset="0"/>
                          <a:cs typeface="Times New Roman" pitchFamily="18" charset="0"/>
                        </a:rPr>
                        <a:t>52%</a:t>
                      </a:r>
                      <a:endParaRPr lang="ru-RU" sz="28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57290" y="428604"/>
            <a:ext cx="7100910" cy="1500197"/>
          </a:xfrm>
        </p:spPr>
        <p:txBody>
          <a:bodyPr/>
          <a:lstStyle/>
          <a:p>
            <a:r>
              <a:rPr lang="kk-KZ" sz="2000" dirty="0" smtClean="0">
                <a:latin typeface="Times New Roman" pitchFamily="18" charset="0"/>
                <a:cs typeface="Times New Roman" pitchFamily="18" charset="0"/>
              </a:rPr>
              <a:t>Педагогикалық кенес </a:t>
            </a:r>
            <a:r>
              <a:rPr lang="ru-RU" sz="2000" dirty="0" smtClean="0">
                <a:latin typeface="Times New Roman" pitchFamily="18" charset="0"/>
                <a:cs typeface="Times New Roman" pitchFamily="18" charset="0"/>
              </a:rPr>
              <a:t>№ 2   </a:t>
            </a:r>
            <a:br>
              <a:rPr lang="ru-RU" sz="2000" dirty="0" smtClean="0">
                <a:latin typeface="Times New Roman" pitchFamily="18" charset="0"/>
                <a:cs typeface="Times New Roman" pitchFamily="18" charset="0"/>
              </a:rPr>
            </a:br>
            <a:r>
              <a:rPr lang="kk-KZ" sz="2000" dirty="0" smtClean="0">
                <a:latin typeface="Times New Roman" pitchFamily="18" charset="0"/>
                <a:cs typeface="Times New Roman" pitchFamily="18" charset="0"/>
              </a:rPr>
              <a:t>тақырабы:</a:t>
            </a:r>
            <a:br>
              <a:rPr lang="kk-KZ" sz="20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“Сынып жетекшісі мектептегі тәрбие жұмысының басты буыны ”</a:t>
            </a:r>
            <a:br>
              <a:rPr lang="kk-KZ" sz="18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357290" y="1785926"/>
            <a:ext cx="7272366" cy="4786346"/>
          </a:xfrm>
        </p:spPr>
        <p:txBody>
          <a:bodyPr/>
          <a:lstStyle/>
          <a:p>
            <a:r>
              <a:rPr lang="kk-KZ" sz="2000" b="1" dirty="0" smtClean="0">
                <a:solidFill>
                  <a:schemeClr val="tx1"/>
                </a:solidFill>
                <a:latin typeface="Times New Roman" pitchFamily="18" charset="0"/>
                <a:cs typeface="Times New Roman" pitchFamily="18" charset="0"/>
              </a:rPr>
              <a:t>Педкеңес өткізу жоспары:</a:t>
            </a:r>
          </a:p>
          <a:p>
            <a:pPr algn="l"/>
            <a:r>
              <a:rPr lang="kk-KZ" sz="2000" dirty="0" smtClean="0">
                <a:solidFill>
                  <a:schemeClr val="tx1"/>
                </a:solidFill>
                <a:latin typeface="Times New Roman" pitchFamily="18" charset="0"/>
                <a:cs typeface="Times New Roman" pitchFamily="18" charset="0"/>
              </a:rPr>
              <a:t>1.Нормативтік құжат талаптарына сәйкестік, педагогикалық кеңестің шешімдері мен ұсыныстарын орындау. (Калиева Т.В.)</a:t>
            </a:r>
          </a:p>
          <a:p>
            <a:pPr algn="l"/>
            <a:r>
              <a:rPr lang="kk-KZ" sz="2000" dirty="0" smtClean="0">
                <a:solidFill>
                  <a:schemeClr val="tx1"/>
                </a:solidFill>
                <a:latin typeface="Times New Roman" pitchFamily="18" charset="0"/>
                <a:cs typeface="Times New Roman" pitchFamily="18" charset="0"/>
              </a:rPr>
              <a:t>2. 1-тоқсандағы оқушылардың үлгерімі мен сабаққа қатысуының салыстырмалы көрсеткіші </a:t>
            </a:r>
            <a:r>
              <a:rPr lang="en-US" sz="2000" dirty="0" smtClean="0">
                <a:solidFill>
                  <a:schemeClr val="tx1"/>
                </a:solidFill>
                <a:latin typeface="Times New Roman" pitchFamily="18" charset="0"/>
                <a:cs typeface="Times New Roman" pitchFamily="18" charset="0"/>
              </a:rPr>
              <a:t> </a:t>
            </a:r>
            <a:r>
              <a:rPr lang="kk-KZ" sz="2000" dirty="0" smtClean="0">
                <a:solidFill>
                  <a:schemeClr val="tx1"/>
                </a:solidFill>
                <a:latin typeface="Times New Roman" pitchFamily="18" charset="0"/>
                <a:cs typeface="Times New Roman" pitchFamily="18" charset="0"/>
              </a:rPr>
              <a:t>(Есимова Т.К.)</a:t>
            </a:r>
          </a:p>
          <a:p>
            <a:pPr algn="l"/>
            <a:r>
              <a:rPr lang="kk-KZ" sz="2000" dirty="0" smtClean="0">
                <a:solidFill>
                  <a:schemeClr val="tx1"/>
                </a:solidFill>
                <a:latin typeface="Times New Roman" pitchFamily="18" charset="0"/>
                <a:cs typeface="Times New Roman" pitchFamily="18" charset="0"/>
              </a:rPr>
              <a:t>3. Сынып жетекшісің ұстанымы (Смусенко Е.Я., Рашат Б.)</a:t>
            </a:r>
          </a:p>
          <a:p>
            <a:pPr algn="l"/>
            <a:r>
              <a:rPr lang="kk-KZ" sz="2000" dirty="0" smtClean="0">
                <a:solidFill>
                  <a:schemeClr val="tx1"/>
                </a:solidFill>
                <a:latin typeface="Times New Roman" pitchFamily="18" charset="0"/>
                <a:cs typeface="Times New Roman" pitchFamily="18" charset="0"/>
              </a:rPr>
              <a:t>4. Аттестациядан өтетін мұғалімдердің педагогикалық тәжірибе алмасуы (Хагай Л., Мухамеджанова С.К., Хумаш А.)</a:t>
            </a:r>
          </a:p>
          <a:p>
            <a:pPr algn="l"/>
            <a:r>
              <a:rPr lang="kk-KZ" sz="2000" dirty="0" smtClean="0">
                <a:solidFill>
                  <a:schemeClr val="tx1"/>
                </a:solidFill>
                <a:latin typeface="Times New Roman" pitchFamily="18" charset="0"/>
                <a:cs typeface="Times New Roman" pitchFamily="18" charset="0"/>
              </a:rPr>
              <a:t>5. Окушылар арасындағы суицидтің алдын алу. (Азанова А.М.)</a:t>
            </a:r>
          </a:p>
          <a:p>
            <a:pPr algn="l"/>
            <a:r>
              <a:rPr lang="kk-KZ" sz="2000" dirty="0" smtClean="0">
                <a:solidFill>
                  <a:schemeClr val="tx1"/>
                </a:solidFill>
                <a:latin typeface="Times New Roman" pitchFamily="18" charset="0"/>
                <a:cs typeface="Times New Roman" pitchFamily="18" charset="0"/>
              </a:rPr>
              <a:t>6. 1 және 5 сынып окушыларын бейімдеу. (Калиева Т.В., Есимова Т.К.)</a:t>
            </a:r>
          </a:p>
          <a:p>
            <a:pPr algn="l"/>
            <a:r>
              <a:rPr lang="kk-KZ" sz="2000" dirty="0" smtClean="0">
                <a:solidFill>
                  <a:schemeClr val="tx1"/>
                </a:solidFill>
                <a:latin typeface="Times New Roman" pitchFamily="18" charset="0"/>
                <a:cs typeface="Times New Roman" pitchFamily="18" charset="0"/>
              </a:rPr>
              <a:t>7.Әр түрлі сұрақтар.</a:t>
            </a:r>
          </a:p>
          <a:p>
            <a:pPr algn="l"/>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b="1" dirty="0" smtClean="0">
                <a:latin typeface="Times New Roman" pitchFamily="18" charset="0"/>
                <a:cs typeface="Times New Roman" pitchFamily="18" charset="0"/>
              </a:rPr>
              <a:t>   Причины снижения качества знаний</a:t>
            </a:r>
            <a:endParaRPr lang="ru-RU" sz="28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142984"/>
            <a:ext cx="8229600" cy="4983179"/>
          </a:xfrm>
        </p:spPr>
        <p:txBody>
          <a:bodyPr/>
          <a:lstStyle/>
          <a:p>
            <a:r>
              <a:rPr lang="ru-RU" dirty="0" smtClean="0"/>
              <a:t>*   Из 15 учащихся 9 классов 11 поступили в     колледжи на грант.</a:t>
            </a:r>
          </a:p>
          <a:p>
            <a:r>
              <a:rPr lang="ru-RU" dirty="0" smtClean="0"/>
              <a:t>     Сайм </a:t>
            </a:r>
            <a:r>
              <a:rPr lang="ru-RU" dirty="0" err="1" smtClean="0"/>
              <a:t>Гүлдана </a:t>
            </a:r>
            <a:r>
              <a:rPr lang="ru-RU" dirty="0" smtClean="0"/>
              <a:t>–школа «</a:t>
            </a:r>
            <a:r>
              <a:rPr lang="ru-RU" dirty="0" err="1" smtClean="0"/>
              <a:t>Дарын</a:t>
            </a:r>
            <a:r>
              <a:rPr lang="ru-RU" dirty="0" smtClean="0"/>
              <a:t>» «</a:t>
            </a:r>
            <a:r>
              <a:rPr lang="en-US" dirty="0" err="1" smtClean="0"/>
              <a:t>IQanat</a:t>
            </a:r>
            <a:r>
              <a:rPr lang="ru-RU" dirty="0" smtClean="0"/>
              <a:t>»</a:t>
            </a:r>
          </a:p>
          <a:p>
            <a:r>
              <a:rPr lang="ru-RU" dirty="0" smtClean="0"/>
              <a:t>*   Полностью отсутствует 10 класс в русской школе</a:t>
            </a:r>
          </a:p>
          <a:p>
            <a:r>
              <a:rPr lang="ru-RU" dirty="0" smtClean="0"/>
              <a:t>*   В связи с дистанционным обучением в 4 четверти прошлого учебного года многие учащиеся не имели доступа к интернету, не было компьютерной техники</a:t>
            </a:r>
            <a:r>
              <a:rPr lang="en-US" dirty="0" smtClean="0"/>
              <a:t>.</a:t>
            </a: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lstStyle/>
          <a:p>
            <a:r>
              <a:rPr lang="kk-KZ" sz="2000" dirty="0" smtClean="0">
                <a:latin typeface="Times New Roman" pitchFamily="18" charset="0"/>
                <a:cs typeface="Times New Roman" pitchFamily="18" charset="0"/>
              </a:rPr>
              <a:t>Аналитическая справка по 1 классу</a:t>
            </a:r>
            <a:br>
              <a:rPr lang="kk-KZ" sz="2000" dirty="0" smtClean="0">
                <a:latin typeface="Times New Roman" pitchFamily="18" charset="0"/>
                <a:cs typeface="Times New Roman" pitchFamily="18" charset="0"/>
              </a:rPr>
            </a:br>
            <a:r>
              <a:rPr lang="kk-KZ" sz="2000" dirty="0" smtClean="0">
                <a:latin typeface="Times New Roman" pitchFamily="18" charset="0"/>
                <a:cs typeface="Times New Roman" pitchFamily="18" charset="0"/>
              </a:rPr>
              <a:t>Цель: адаптация учащихся. ЗУН</a:t>
            </a: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1357290" y="1071546"/>
            <a:ext cx="7329510" cy="5054617"/>
          </a:xfrm>
        </p:spPr>
        <p:txBody>
          <a:bodyPr/>
          <a:lstStyle/>
          <a:p>
            <a:r>
              <a:rPr lang="ru-RU" dirty="0" smtClean="0"/>
              <a:t> </a:t>
            </a:r>
            <a:r>
              <a:rPr lang="ru-RU" sz="2400" dirty="0" smtClean="0"/>
              <a:t>Уроки учителей  первого класса ( Натальи </a:t>
            </a:r>
            <a:r>
              <a:rPr lang="ru-RU" sz="2400" dirty="0" err="1" smtClean="0"/>
              <a:t>Султановны</a:t>
            </a:r>
            <a:r>
              <a:rPr lang="ru-RU" sz="2400" dirty="0" smtClean="0"/>
              <a:t>, </a:t>
            </a:r>
            <a:r>
              <a:rPr lang="ru-RU" sz="2400" dirty="0" err="1" smtClean="0"/>
              <a:t>Сандигуль</a:t>
            </a:r>
            <a:r>
              <a:rPr lang="ru-RU" sz="2400" dirty="0" smtClean="0"/>
              <a:t> соответствуют методическим рекомендациям преподавания в начальной школе, дети чувствуют себя комфортно, не боятся ошибиться, хотя есть проблемы в усвоении учебного материала.</a:t>
            </a:r>
          </a:p>
          <a:p>
            <a:r>
              <a:rPr lang="ru-RU" sz="2400" dirty="0" smtClean="0"/>
              <a:t>Посещенные уроки соответствовали всем  методическим требованиям, в классе царила доброжелательная обстановка, постоянная смена видов деятельности, формы фронтальной, индивидуальной работы позволили провести его на достаточном уровне.</a:t>
            </a:r>
            <a:endParaRPr lang="ru-RU"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42976" y="571480"/>
            <a:ext cx="7500990" cy="5786478"/>
          </a:xfrm>
        </p:spPr>
        <p:txBody>
          <a:bodyPr/>
          <a:lstStyle/>
          <a:p>
            <a:r>
              <a:rPr lang="ru-RU" sz="2400" dirty="0" smtClean="0"/>
              <a:t>      В результате посещенных уроков, работы педагога психолога было установлено, что социально – психологическая адаптация у разных детей проходит по - разному.     </a:t>
            </a:r>
          </a:p>
          <a:p>
            <a:endParaRPr lang="ru-RU" sz="2400" dirty="0" smtClean="0"/>
          </a:p>
          <a:p>
            <a:endParaRPr lang="ru-RU" sz="2400" dirty="0" smtClean="0"/>
          </a:p>
          <a:p>
            <a:endParaRPr lang="ru-RU" sz="2400" dirty="0" smtClean="0"/>
          </a:p>
          <a:p>
            <a:pPr>
              <a:buNone/>
            </a:pPr>
            <a:endParaRPr lang="ru-RU" sz="2400" dirty="0" smtClean="0"/>
          </a:p>
          <a:p>
            <a:pPr>
              <a:buNone/>
            </a:pPr>
            <a:r>
              <a:rPr lang="ru-RU" sz="2400" dirty="0" smtClean="0"/>
              <a:t>У </a:t>
            </a:r>
            <a:r>
              <a:rPr lang="ru-RU" sz="2400" dirty="0" err="1" smtClean="0"/>
              <a:t>Мелешенко</a:t>
            </a:r>
            <a:r>
              <a:rPr lang="ru-RU" sz="2400" dirty="0" smtClean="0"/>
              <a:t> Кирилла трудности в учебной деятельности, низкий уровень мотивации, не умеет самостоятельно выполнять задания</a:t>
            </a:r>
          </a:p>
          <a:p>
            <a:pPr>
              <a:buNone/>
            </a:pPr>
            <a:r>
              <a:rPr lang="ru-RU" sz="2400" dirty="0" smtClean="0"/>
              <a:t>Ткачева К, </a:t>
            </a:r>
            <a:r>
              <a:rPr lang="ru-RU" sz="2400" dirty="0" err="1" smtClean="0"/>
              <a:t>Цой</a:t>
            </a:r>
            <a:r>
              <a:rPr lang="ru-RU" sz="2400" dirty="0" smtClean="0"/>
              <a:t> Д  у этих детей быстрая утомляемость,</a:t>
            </a:r>
          </a:p>
          <a:p>
            <a:pPr>
              <a:buNone/>
            </a:pPr>
            <a:r>
              <a:rPr lang="ru-RU" sz="2400" dirty="0" smtClean="0"/>
              <a:t>могут отвлекаться на уроке, но со стороны родителе огромная помощь (нет полных 7 лет)                                                                     </a:t>
            </a:r>
            <a:endParaRPr lang="ru-RU" sz="1600" dirty="0"/>
          </a:p>
        </p:txBody>
      </p:sp>
      <p:graphicFrame>
        <p:nvGraphicFramePr>
          <p:cNvPr id="4" name="Таблица 3"/>
          <p:cNvGraphicFramePr>
            <a:graphicFrameLocks noGrp="1"/>
          </p:cNvGraphicFramePr>
          <p:nvPr/>
        </p:nvGraphicFramePr>
        <p:xfrm>
          <a:off x="1714480" y="2357430"/>
          <a:ext cx="5976957" cy="1645920"/>
        </p:xfrm>
        <a:graphic>
          <a:graphicData uri="http://schemas.openxmlformats.org/drawingml/2006/table">
            <a:tbl>
              <a:tblPr firstRow="1" bandRow="1">
                <a:tableStyleId>{5C22544A-7EE6-4342-B048-85BDC9FD1C3A}</a:tableStyleId>
              </a:tblPr>
              <a:tblGrid>
                <a:gridCol w="1992319"/>
                <a:gridCol w="1992319"/>
                <a:gridCol w="1992319"/>
              </a:tblGrid>
              <a:tr h="0">
                <a:tc>
                  <a:txBody>
                    <a:bodyPr/>
                    <a:lstStyle/>
                    <a:p>
                      <a:r>
                        <a:rPr lang="ru-RU" dirty="0" smtClean="0"/>
                        <a:t>Низкий уровень адаптации</a:t>
                      </a:r>
                      <a:endParaRPr lang="ru-RU" dirty="0"/>
                    </a:p>
                  </a:txBody>
                  <a:tcPr/>
                </a:tc>
                <a:tc>
                  <a:txBody>
                    <a:bodyPr/>
                    <a:lstStyle/>
                    <a:p>
                      <a:r>
                        <a:rPr lang="ru-RU" dirty="0" smtClean="0"/>
                        <a:t>Средний уровень адаптации</a:t>
                      </a:r>
                      <a:endParaRPr lang="ru-RU" dirty="0"/>
                    </a:p>
                  </a:txBody>
                  <a:tcPr/>
                </a:tc>
                <a:tc>
                  <a:txBody>
                    <a:bodyPr/>
                    <a:lstStyle/>
                    <a:p>
                      <a:r>
                        <a:rPr lang="ru-RU" dirty="0" smtClean="0"/>
                        <a:t>Высокий уровень адаптации</a:t>
                      </a:r>
                      <a:endParaRPr lang="ru-RU" dirty="0"/>
                    </a:p>
                  </a:txBody>
                  <a:tcPr/>
                </a:tc>
              </a:tr>
              <a:tr h="0">
                <a:tc>
                  <a:txBody>
                    <a:bodyPr/>
                    <a:lstStyle/>
                    <a:p>
                      <a:r>
                        <a:rPr lang="ru-RU" dirty="0" err="1" smtClean="0"/>
                        <a:t>Мелешенко</a:t>
                      </a:r>
                      <a:r>
                        <a:rPr lang="ru-RU" dirty="0" smtClean="0"/>
                        <a:t> Кирилл</a:t>
                      </a:r>
                      <a:endParaRPr lang="ru-RU" dirty="0"/>
                    </a:p>
                  </a:txBody>
                  <a:tcPr/>
                </a:tc>
                <a:tc>
                  <a:txBody>
                    <a:bodyPr/>
                    <a:lstStyle/>
                    <a:p>
                      <a:r>
                        <a:rPr lang="ru-RU" dirty="0" smtClean="0"/>
                        <a:t>Ткачева Ксения</a:t>
                      </a:r>
                    </a:p>
                    <a:p>
                      <a:endParaRPr lang="ru-RU" dirty="0"/>
                    </a:p>
                  </a:txBody>
                  <a:tcPr/>
                </a:tc>
                <a:tc>
                  <a:txBody>
                    <a:bodyPr/>
                    <a:lstStyle/>
                    <a:p>
                      <a:r>
                        <a:rPr lang="ru-RU" dirty="0" err="1" smtClean="0"/>
                        <a:t>Фоткулов</a:t>
                      </a:r>
                      <a:r>
                        <a:rPr lang="ru-RU" dirty="0" smtClean="0"/>
                        <a:t> Иван</a:t>
                      </a:r>
                      <a:endParaRPr lang="ru-RU" dirty="0"/>
                    </a:p>
                  </a:txBody>
                  <a:tcPr/>
                </a:tc>
              </a:tr>
              <a:tr h="0">
                <a:tc>
                  <a:txBody>
                    <a:bodyPr/>
                    <a:lstStyle/>
                    <a:p>
                      <a:endParaRPr lang="ru-RU" dirty="0"/>
                    </a:p>
                  </a:txBody>
                  <a:tcPr/>
                </a:tc>
                <a:tc>
                  <a:txBody>
                    <a:bodyPr/>
                    <a:lstStyle/>
                    <a:p>
                      <a:r>
                        <a:rPr lang="ru-RU" dirty="0" err="1" smtClean="0"/>
                        <a:t>Цой</a:t>
                      </a:r>
                      <a:r>
                        <a:rPr lang="ru-RU" dirty="0" smtClean="0"/>
                        <a:t> </a:t>
                      </a:r>
                      <a:r>
                        <a:rPr lang="ru-RU" dirty="0" err="1" smtClean="0"/>
                        <a:t>Демид</a:t>
                      </a:r>
                      <a:endParaRPr lang="ru-RU" dirty="0"/>
                    </a:p>
                  </a:txBody>
                  <a:tcPr/>
                </a:tc>
                <a:tc>
                  <a:txBody>
                    <a:bodyPr/>
                    <a:lstStyle/>
                    <a:p>
                      <a:r>
                        <a:rPr lang="ru-RU" dirty="0" err="1" smtClean="0"/>
                        <a:t>Ваисова</a:t>
                      </a:r>
                      <a:r>
                        <a:rPr lang="ru-RU" dirty="0" smtClean="0"/>
                        <a:t> Диана</a:t>
                      </a:r>
                      <a:endParaRPr lang="ru-RU"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42976" y="500042"/>
            <a:ext cx="7543824" cy="5929354"/>
          </a:xfrm>
        </p:spPr>
        <p:txBody>
          <a:bodyPr/>
          <a:lstStyle/>
          <a:p>
            <a:r>
              <a:rPr lang="ru-RU" sz="2400" b="1" dirty="0" smtClean="0">
                <a:latin typeface="Times New Roman" pitchFamily="18" charset="0"/>
                <a:cs typeface="Times New Roman" pitchFamily="18" charset="0"/>
              </a:rPr>
              <a:t>Высокий уровень адаптации</a:t>
            </a:r>
          </a:p>
          <a:p>
            <a:r>
              <a:rPr lang="ru-RU" sz="2400" dirty="0" err="1" smtClean="0">
                <a:latin typeface="Times New Roman" pitchFamily="18" charset="0"/>
                <a:cs typeface="Times New Roman" pitchFamily="18" charset="0"/>
              </a:rPr>
              <a:t>Ваисовой</a:t>
            </a:r>
            <a:r>
              <a:rPr lang="ru-RU" sz="2400" dirty="0" smtClean="0">
                <a:latin typeface="Times New Roman" pitchFamily="18" charset="0"/>
                <a:cs typeface="Times New Roman" pitchFamily="18" charset="0"/>
              </a:rPr>
              <a:t> Дианы, </a:t>
            </a:r>
            <a:r>
              <a:rPr lang="ru-RU" sz="2400" dirty="0" err="1" smtClean="0">
                <a:latin typeface="Times New Roman" pitchFamily="18" charset="0"/>
                <a:cs typeface="Times New Roman" pitchFamily="18" charset="0"/>
              </a:rPr>
              <a:t>Фоткулова</a:t>
            </a:r>
            <a:r>
              <a:rPr lang="ru-RU" sz="2400" dirty="0" smtClean="0">
                <a:latin typeface="Times New Roman" pitchFamily="18" charset="0"/>
                <a:cs typeface="Times New Roman" pitchFamily="18" charset="0"/>
              </a:rPr>
              <a:t> Ивана</a:t>
            </a:r>
          </a:p>
          <a:p>
            <a:r>
              <a:rPr lang="ru-RU" sz="2400" dirty="0" smtClean="0">
                <a:latin typeface="Times New Roman" pitchFamily="18" charset="0"/>
                <a:cs typeface="Times New Roman" pitchFamily="18" charset="0"/>
              </a:rPr>
              <a:t>Дети которые учатся с интересом и высокой мотивацией</a:t>
            </a:r>
          </a:p>
          <a:p>
            <a:r>
              <a:rPr lang="ru-RU" sz="2400" dirty="0" smtClean="0">
                <a:latin typeface="Times New Roman" pitchFamily="18" charset="0"/>
                <a:cs typeface="Times New Roman" pitchFamily="18" charset="0"/>
              </a:rPr>
              <a:t>( слабая помощь, иногда ее отсутствие со стороны родителей)</a:t>
            </a:r>
          </a:p>
          <a:p>
            <a:r>
              <a:rPr lang="ru-RU" b="1" dirty="0" smtClean="0">
                <a:latin typeface="Times New Roman" pitchFamily="18" charset="0"/>
                <a:cs typeface="Times New Roman" pitchFamily="18" charset="0"/>
              </a:rPr>
              <a:t>Выводы:</a:t>
            </a:r>
          </a:p>
          <a:p>
            <a:r>
              <a:rPr lang="ru-RU" dirty="0" smtClean="0">
                <a:latin typeface="Times New Roman" pitchFamily="18" charset="0"/>
                <a:cs typeface="Times New Roman" pitchFamily="18" charset="0"/>
              </a:rPr>
              <a:t>В целом адаптация у учащихся 1Б класса проходит положительно, учащиеся все  вошли в ритм учения, есть обратная связь, </a:t>
            </a:r>
            <a:r>
              <a:rPr lang="ru-RU" sz="2800" dirty="0" smtClean="0">
                <a:latin typeface="Times New Roman" pitchFamily="18" charset="0"/>
                <a:cs typeface="Times New Roman" pitchFamily="18" charset="0"/>
              </a:rPr>
              <a:t>можно делать выводы по </a:t>
            </a:r>
            <a:r>
              <a:rPr lang="ru-RU" dirty="0" smtClean="0">
                <a:latin typeface="Times New Roman" pitchFamily="18" charset="0"/>
                <a:cs typeface="Times New Roman" pitchFamily="18" charset="0"/>
              </a:rPr>
              <a:t>ЗУН </a:t>
            </a:r>
            <a:endParaRPr lang="ru-RU"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39784"/>
          </a:xfrm>
        </p:spPr>
        <p:txBody>
          <a:bodyPr/>
          <a:lstStyle/>
          <a:p>
            <a:r>
              <a:rPr lang="ru-RU" sz="2800" dirty="0" smtClean="0">
                <a:latin typeface="Times New Roman" pitchFamily="18" charset="0"/>
                <a:cs typeface="Times New Roman" pitchFamily="18" charset="0"/>
              </a:rPr>
              <a:t>Адаптация учащихся                                                                      5 класса, ЗУН</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214422"/>
            <a:ext cx="8229600" cy="5286412"/>
          </a:xfrm>
        </p:spPr>
        <p:txBody>
          <a:bodyPr/>
          <a:lstStyle/>
          <a:p>
            <a:r>
              <a:rPr lang="ru-RU" sz="2000" dirty="0" smtClean="0">
                <a:latin typeface="Times New Roman" pitchFamily="18" charset="0"/>
                <a:cs typeface="Times New Roman" pitchFamily="18" charset="0"/>
              </a:rPr>
              <a:t>Адаптация учащихся 5 класса из начальной школы в основное звено  можно считать удовлетворительным.</a:t>
            </a:r>
          </a:p>
          <a:p>
            <a:r>
              <a:rPr lang="ru-RU" sz="2000" dirty="0" smtClean="0">
                <a:latin typeface="Times New Roman" pitchFamily="18" charset="0"/>
                <a:cs typeface="Times New Roman" pitchFamily="18" charset="0"/>
              </a:rPr>
              <a:t>В пятом классе двое учеников , оба ученика  « особенные»</a:t>
            </a:r>
          </a:p>
          <a:p>
            <a:r>
              <a:rPr lang="ru-RU" sz="2000" dirty="0" smtClean="0">
                <a:latin typeface="Times New Roman" pitchFamily="18" charset="0"/>
                <a:cs typeface="Times New Roman" pitchFamily="18" charset="0"/>
              </a:rPr>
              <a:t>Поспелов Александр из неполной, неблагополучной семьи. Часто забывает школьные принадлежности.</a:t>
            </a:r>
          </a:p>
          <a:p>
            <a:r>
              <a:rPr lang="ru-RU" sz="2000" dirty="0" smtClean="0">
                <a:latin typeface="Times New Roman" pitchFamily="18" charset="0"/>
                <a:cs typeface="Times New Roman" pitchFamily="18" charset="0"/>
              </a:rPr>
              <a:t>Малиновская Юлия многодетная семья. Часто без причины  пропускает занятия.</a:t>
            </a:r>
          </a:p>
          <a:p>
            <a:r>
              <a:rPr lang="ru-RU" sz="2000" dirty="0" smtClean="0">
                <a:latin typeface="Times New Roman" pitchFamily="18" charset="0"/>
                <a:cs typeface="Times New Roman" pitchFamily="18" charset="0"/>
              </a:rPr>
              <a:t>Дома домашние задания оба ученика выполняют не всегда, нет контроля со стороны родителей</a:t>
            </a:r>
          </a:p>
          <a:p>
            <a:r>
              <a:rPr lang="ru-RU" sz="2000" b="1" dirty="0" smtClean="0">
                <a:latin typeface="Times New Roman" pitchFamily="18" charset="0"/>
                <a:cs typeface="Times New Roman" pitchFamily="18" charset="0"/>
              </a:rPr>
              <a:t>  На уроках</a:t>
            </a:r>
            <a:r>
              <a:rPr lang="ru-RU" sz="2000" dirty="0" smtClean="0">
                <a:latin typeface="Times New Roman" pitchFamily="18" charset="0"/>
                <a:cs typeface="Times New Roman" pitchFamily="18" charset="0"/>
              </a:rPr>
              <a:t> активны, усердно работают, программу по предметам воспринимают быстро, хорошо.</a:t>
            </a:r>
          </a:p>
          <a:p>
            <a:r>
              <a:rPr lang="ru-RU" sz="2000" dirty="0" smtClean="0">
                <a:latin typeface="Times New Roman" pitchFamily="18" charset="0"/>
                <a:cs typeface="Times New Roman" pitchFamily="18" charset="0"/>
              </a:rPr>
              <a:t>Саша и Юля хорошо, бегло читают, умеют выделять ключевые слова, логически мыслят , анализируют, делают выводы.</a:t>
            </a:r>
          </a:p>
          <a:p>
            <a:r>
              <a:rPr lang="ru-RU" sz="2000" b="1" dirty="0" smtClean="0">
                <a:latin typeface="Times New Roman" pitchFamily="18" charset="0"/>
                <a:cs typeface="Times New Roman" pitchFamily="18" charset="0"/>
              </a:rPr>
              <a:t>Выводы по посещенным урокам, аналитическим справкам предметников:</a:t>
            </a:r>
          </a:p>
          <a:p>
            <a:r>
              <a:rPr lang="ru-RU" sz="2000" b="1" dirty="0" smtClean="0">
                <a:latin typeface="Times New Roman" pitchFamily="18" charset="0"/>
                <a:cs typeface="Times New Roman" pitchFamily="18" charset="0"/>
              </a:rPr>
              <a:t>Поспелов А, Малиновская Ю прошли средний уровень адаптации</a:t>
            </a:r>
          </a:p>
          <a:p>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86" y="500042"/>
            <a:ext cx="8229600" cy="917596"/>
          </a:xfrm>
        </p:spPr>
        <p:txBody>
          <a:bodyPr/>
          <a:lstStyle/>
          <a:p>
            <a:r>
              <a:rPr lang="ru-RU" sz="2400" dirty="0" err="1" smtClean="0">
                <a:solidFill>
                  <a:srgbClr val="FF0000"/>
                </a:solidFill>
                <a:latin typeface="Times New Roman" pitchFamily="18" charset="0"/>
                <a:cs typeface="Times New Roman" pitchFamily="18" charset="0"/>
              </a:rPr>
              <a:t>Қараөзек </a:t>
            </a:r>
            <a:r>
              <a:rPr lang="ru-RU" sz="2400" dirty="0" smtClean="0">
                <a:solidFill>
                  <a:srgbClr val="FF0000"/>
                </a:solidFill>
                <a:latin typeface="Times New Roman" pitchFamily="18" charset="0"/>
                <a:cs typeface="Times New Roman" pitchFamily="18" charset="0"/>
              </a:rPr>
              <a:t>орта </a:t>
            </a:r>
            <a:r>
              <a:rPr lang="ru-RU" sz="2400" dirty="0" err="1" smtClean="0">
                <a:solidFill>
                  <a:srgbClr val="FF0000"/>
                </a:solidFill>
                <a:latin typeface="Times New Roman" pitchFamily="18" charset="0"/>
                <a:cs typeface="Times New Roman" pitchFamily="18" charset="0"/>
              </a:rPr>
              <a:t>мектебінің </a:t>
            </a:r>
            <a:r>
              <a:rPr lang="ru-RU" sz="2400" dirty="0" smtClean="0">
                <a:solidFill>
                  <a:srgbClr val="FF0000"/>
                </a:solidFill>
                <a:latin typeface="Times New Roman" pitchFamily="18" charset="0"/>
                <a:cs typeface="Times New Roman" pitchFamily="18" charset="0"/>
              </a:rPr>
              <a:t>1-сынып </a:t>
            </a:r>
            <a:r>
              <a:rPr lang="ru-RU" sz="2400" dirty="0" err="1" smtClean="0">
                <a:solidFill>
                  <a:srgbClr val="FF0000"/>
                </a:solidFill>
                <a:latin typeface="Times New Roman" pitchFamily="18" charset="0"/>
                <a:cs typeface="Times New Roman" pitchFamily="18" charset="0"/>
              </a:rPr>
              <a:t>оқушыларының бейімделуі</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туралы</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анықтама</a:t>
            </a:r>
            <a:endParaRPr lang="ru-RU" sz="2400" dirty="0">
              <a:solidFill>
                <a:srgbClr val="FF0000"/>
              </a:solidFill>
              <a:latin typeface="Times New Roman" pitchFamily="18" charset="0"/>
              <a:cs typeface="Times New Roman" pitchFamily="18" charset="0"/>
            </a:endParaRPr>
          </a:p>
        </p:txBody>
      </p:sp>
      <p:sp>
        <p:nvSpPr>
          <p:cNvPr id="3" name="Содержимое 2"/>
          <p:cNvSpPr>
            <a:spLocks noGrp="1"/>
          </p:cNvSpPr>
          <p:nvPr>
            <p:ph idx="1"/>
          </p:nvPr>
        </p:nvSpPr>
        <p:spPr>
          <a:xfrm>
            <a:off x="714348" y="1285860"/>
            <a:ext cx="8229600" cy="4525963"/>
          </a:xfrm>
        </p:spPr>
        <p:txBody>
          <a:bodyPr/>
          <a:lstStyle/>
          <a:p>
            <a:r>
              <a:rPr lang="kk-KZ" sz="2400" dirty="0" smtClean="0">
                <a:latin typeface="Times New Roman" pitchFamily="18" charset="0"/>
                <a:cs typeface="Times New Roman" pitchFamily="18" charset="0"/>
              </a:rPr>
              <a:t>2020 – 2021 оқу жылында 1а сыныбында барлығы 19 оқушы бар. Оның 7-і қыз, 12-і ұлдар.  Тек Ермурат Сырым денсаулығына байланысты үйден оқытылады. Мұғалім оқушылардың барлығын бірдей жақсы көреді. Талапты бірдей қоя біледі. Стандартқа сай білім бере алады. Мұғалімдер сабақта педагогикалық әр түрлі әдіс-тәсілдерді жүзе асырады және ОӘН ұсынған әдістемелік ұсыныстарды қолданады. Оқушылар мектепалды даярлық сыныбынан келгендіктен өздерін оқушы сезініп бейімделіп кеткен. Дегенмен де кейбір оқушылар өздерін әлі оқушы сезіне қоймағандарда бар. Өздерін даярлық сыныптағыдай сезініп, әртүрлі  іс­ әрекеттер жасайтындар да бар. </a:t>
            </a:r>
            <a:endParaRPr lang="ru-RU" sz="24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86" y="285728"/>
            <a:ext cx="8229600" cy="214314"/>
          </a:xfrm>
        </p:spPr>
        <p:txBody>
          <a:bodyPr/>
          <a:lstStyle/>
          <a:p>
            <a:r>
              <a:rPr lang="kk-KZ" sz="2800" dirty="0" smtClean="0">
                <a:latin typeface="Times New Roman" pitchFamily="18" charset="0"/>
                <a:cs typeface="Times New Roman" pitchFamily="18" charset="0"/>
              </a:rPr>
              <a:t>Әр балада психологиялық бейімделуі әртүрлі </a:t>
            </a:r>
            <a:endParaRPr lang="ru-RU" sz="2800"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1500166" y="785794"/>
          <a:ext cx="6786610" cy="5958840"/>
        </p:xfrm>
        <a:graphic>
          <a:graphicData uri="http://schemas.openxmlformats.org/drawingml/2006/table">
            <a:tbl>
              <a:tblPr/>
              <a:tblGrid>
                <a:gridCol w="385234"/>
                <a:gridCol w="2703279"/>
                <a:gridCol w="1228763"/>
                <a:gridCol w="1168985"/>
                <a:gridCol w="1300349"/>
              </a:tblGrid>
              <a:tr h="537886">
                <a:tc>
                  <a:txBody>
                    <a:bodyPr/>
                    <a:lstStyle/>
                    <a:p>
                      <a:pPr>
                        <a:lnSpc>
                          <a:spcPct val="115000"/>
                        </a:lnSpc>
                        <a:spcAft>
                          <a:spcPts val="0"/>
                        </a:spcAft>
                      </a:pPr>
                      <a:r>
                        <a:rPr lang="kk-KZ" sz="1000" dirty="0">
                          <a:latin typeface="Times New Roman" pitchFamily="18" charset="0"/>
                          <a:ea typeface="Calibri"/>
                          <a:cs typeface="Times New Roman" pitchFamily="18" charset="0"/>
                        </a:rPr>
                        <a:t>№</a:t>
                      </a:r>
                      <a:endParaRPr lang="ru-RU" sz="1000" dirty="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dirty="0">
                          <a:latin typeface="Times New Roman" pitchFamily="18" charset="0"/>
                          <a:ea typeface="Calibri"/>
                          <a:cs typeface="Times New Roman" pitchFamily="18" charset="0"/>
                        </a:rPr>
                        <a:t>Оқушының аты жөні</a:t>
                      </a:r>
                      <a:endParaRPr lang="ru-RU" sz="2000" dirty="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b="1" dirty="0">
                          <a:latin typeface="Times New Roman" pitchFamily="18" charset="0"/>
                          <a:ea typeface="Calibri"/>
                          <a:cs typeface="Times New Roman" pitchFamily="18" charset="0"/>
                        </a:rPr>
                        <a:t>Жоғары деңгей </a:t>
                      </a:r>
                      <a:endParaRPr lang="ru-RU" sz="1000" dirty="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r>
                        <a:rPr lang="kk-KZ" sz="1600" b="1" dirty="0">
                          <a:latin typeface="Times New Roman" pitchFamily="18" charset="0"/>
                          <a:ea typeface="Calibri"/>
                          <a:cs typeface="Times New Roman" pitchFamily="18" charset="0"/>
                        </a:rPr>
                        <a:t>Орта деңгей </a:t>
                      </a:r>
                      <a:endParaRPr lang="ru-RU" sz="1000" dirty="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kk-KZ" sz="1600" b="1" dirty="0">
                          <a:latin typeface="Times New Roman" pitchFamily="18" charset="0"/>
                          <a:ea typeface="Calibri"/>
                          <a:cs typeface="Times New Roman" pitchFamily="18" charset="0"/>
                        </a:rPr>
                        <a:t>Төмен деңгей</a:t>
                      </a:r>
                      <a:endParaRPr lang="ru-RU" sz="1000" dirty="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336179">
                <a:tc>
                  <a:txBody>
                    <a:bodyPr/>
                    <a:lstStyle/>
                    <a:p>
                      <a:pPr>
                        <a:lnSpc>
                          <a:spcPct val="115000"/>
                        </a:lnSpc>
                        <a:spcAft>
                          <a:spcPts val="0"/>
                        </a:spcAft>
                      </a:pPr>
                      <a:r>
                        <a:rPr lang="kk-KZ" sz="1600" dirty="0">
                          <a:latin typeface="Times New Roman" pitchFamily="18" charset="0"/>
                          <a:ea typeface="Calibri"/>
                          <a:cs typeface="Times New Roman" pitchFamily="18" charset="0"/>
                        </a:rPr>
                        <a:t>1</a:t>
                      </a:r>
                      <a:endParaRPr lang="ru-RU" sz="1600" dirty="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pitchFamily="18" charset="0"/>
                          <a:ea typeface="Calibri"/>
                          <a:cs typeface="Times New Roman" pitchFamily="18" charset="0"/>
                        </a:rPr>
                        <a:t>Аманкелді Ернар</a:t>
                      </a:r>
                      <a:endParaRPr lang="ru-RU" sz="1600" dirty="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b="1" dirty="0">
                          <a:latin typeface="Times New Roman" pitchFamily="18" charset="0"/>
                          <a:ea typeface="Calibri"/>
                          <a:cs typeface="Times New Roman" pitchFamily="18" charset="0"/>
                        </a:rPr>
                        <a:t>+</a:t>
                      </a:r>
                      <a:endParaRPr lang="ru-RU" sz="1100" dirty="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endParaRPr lang="ru-RU" sz="70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ru-RU" sz="70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68943">
                <a:tc>
                  <a:txBody>
                    <a:bodyPr/>
                    <a:lstStyle/>
                    <a:p>
                      <a:pPr>
                        <a:lnSpc>
                          <a:spcPct val="115000"/>
                        </a:lnSpc>
                        <a:spcAft>
                          <a:spcPts val="0"/>
                        </a:spcAft>
                      </a:pPr>
                      <a:r>
                        <a:rPr lang="kk-KZ" sz="1600" dirty="0">
                          <a:latin typeface="Times New Roman" pitchFamily="18" charset="0"/>
                          <a:ea typeface="Calibri"/>
                          <a:cs typeface="Times New Roman" pitchFamily="18" charset="0"/>
                        </a:rPr>
                        <a:t>2</a:t>
                      </a:r>
                      <a:endParaRPr lang="ru-RU" sz="1600" dirty="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pitchFamily="18" charset="0"/>
                          <a:ea typeface="Calibri"/>
                          <a:cs typeface="Times New Roman" pitchFamily="18" charset="0"/>
                        </a:rPr>
                        <a:t>Асылбек Оразәлі</a:t>
                      </a:r>
                      <a:endParaRPr lang="ru-RU" sz="1600" dirty="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700" dirty="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endParaRPr lang="ru-RU" sz="700" dirty="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kk-KZ" sz="1600" b="1" dirty="0">
                          <a:latin typeface="Times New Roman" pitchFamily="18" charset="0"/>
                          <a:ea typeface="Calibri"/>
                          <a:cs typeface="Times New Roman" pitchFamily="18" charset="0"/>
                        </a:rPr>
                        <a:t>+</a:t>
                      </a:r>
                      <a:endParaRPr lang="ru-RU" sz="1000" dirty="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68943">
                <a:tc>
                  <a:txBody>
                    <a:bodyPr/>
                    <a:lstStyle/>
                    <a:p>
                      <a:pPr>
                        <a:lnSpc>
                          <a:spcPct val="115000"/>
                        </a:lnSpc>
                        <a:spcAft>
                          <a:spcPts val="0"/>
                        </a:spcAft>
                      </a:pPr>
                      <a:r>
                        <a:rPr lang="kk-KZ" sz="1600">
                          <a:latin typeface="Times New Roman" pitchFamily="18" charset="0"/>
                          <a:ea typeface="Calibri"/>
                          <a:cs typeface="Times New Roman" pitchFamily="18" charset="0"/>
                        </a:rPr>
                        <a:t>3</a:t>
                      </a:r>
                      <a:endParaRPr lang="ru-RU" sz="160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pitchFamily="18" charset="0"/>
                          <a:ea typeface="Calibri"/>
                          <a:cs typeface="Times New Roman" pitchFamily="18" charset="0"/>
                        </a:rPr>
                        <a:t>Базарова Меруерт</a:t>
                      </a:r>
                      <a:endParaRPr lang="ru-RU" sz="1600" dirty="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200" b="1" dirty="0">
                          <a:latin typeface="Times New Roman" pitchFamily="18" charset="0"/>
                          <a:ea typeface="Calibri"/>
                          <a:cs typeface="Times New Roman" pitchFamily="18" charset="0"/>
                        </a:rPr>
                        <a:t>+</a:t>
                      </a:r>
                      <a:endParaRPr lang="ru-RU" sz="800" dirty="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endParaRPr lang="ru-RU" sz="700" dirty="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ru-RU" sz="700" dirty="0">
                        <a:latin typeface="Times New Roman" pitchFamily="18" charset="0"/>
                        <a:ea typeface="Calibri"/>
                        <a:cs typeface="Times New Roman" pitchFamily="18" charset="0"/>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68943">
                <a:tc>
                  <a:txBody>
                    <a:bodyPr/>
                    <a:lstStyle/>
                    <a:p>
                      <a:pPr>
                        <a:lnSpc>
                          <a:spcPct val="115000"/>
                        </a:lnSpc>
                        <a:spcAft>
                          <a:spcPts val="0"/>
                        </a:spcAft>
                      </a:pPr>
                      <a:r>
                        <a:rPr lang="kk-KZ" sz="1600">
                          <a:latin typeface="Times New Roman"/>
                          <a:ea typeface="Calibri"/>
                          <a:cs typeface="Times New Roman"/>
                        </a:rPr>
                        <a:t>4</a:t>
                      </a:r>
                      <a:endParaRPr lang="ru-RU" sz="16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a:ea typeface="Calibri"/>
                          <a:cs typeface="Times New Roman"/>
                        </a:rPr>
                        <a:t>Бердімұрат Елжан</a:t>
                      </a:r>
                      <a:endParaRPr lang="ru-RU" sz="16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kk-KZ" sz="1600" b="1">
                          <a:latin typeface="Times New Roman"/>
                          <a:ea typeface="Calibri"/>
                          <a:cs typeface="Times New Roman"/>
                        </a:rPr>
                        <a:t>+</a:t>
                      </a: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68943">
                <a:tc>
                  <a:txBody>
                    <a:bodyPr/>
                    <a:lstStyle/>
                    <a:p>
                      <a:pPr>
                        <a:lnSpc>
                          <a:spcPct val="115000"/>
                        </a:lnSpc>
                        <a:spcAft>
                          <a:spcPts val="0"/>
                        </a:spcAft>
                      </a:pPr>
                      <a:r>
                        <a:rPr lang="kk-KZ" sz="1600">
                          <a:latin typeface="Times New Roman"/>
                          <a:ea typeface="Calibri"/>
                          <a:cs typeface="Times New Roman"/>
                        </a:rPr>
                        <a:t>5</a:t>
                      </a:r>
                      <a:endParaRPr lang="ru-RU" sz="16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a:ea typeface="Calibri"/>
                          <a:cs typeface="Times New Roman"/>
                        </a:rPr>
                        <a:t>Болатхан Мирас</a:t>
                      </a:r>
                      <a:endParaRPr lang="ru-RU" sz="16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b="1" dirty="0">
                          <a:latin typeface="Times New Roman"/>
                          <a:ea typeface="Calibri"/>
                          <a:cs typeface="Times New Roman"/>
                        </a:rPr>
                        <a:t>+</a:t>
                      </a: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68943">
                <a:tc>
                  <a:txBody>
                    <a:bodyPr/>
                    <a:lstStyle/>
                    <a:p>
                      <a:pPr>
                        <a:lnSpc>
                          <a:spcPct val="115000"/>
                        </a:lnSpc>
                        <a:spcAft>
                          <a:spcPts val="0"/>
                        </a:spcAft>
                      </a:pPr>
                      <a:r>
                        <a:rPr lang="kk-KZ" sz="1600">
                          <a:latin typeface="Times New Roman"/>
                          <a:ea typeface="Calibri"/>
                          <a:cs typeface="Times New Roman"/>
                        </a:rPr>
                        <a:t>6</a:t>
                      </a:r>
                      <a:endParaRPr lang="ru-RU" sz="16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a:ea typeface="Calibri"/>
                          <a:cs typeface="Times New Roman"/>
                        </a:rPr>
                        <a:t>Брликжан Мұхаммед</a:t>
                      </a:r>
                      <a:endParaRPr lang="ru-RU" sz="16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kk-KZ" sz="1600" b="1">
                          <a:latin typeface="Times New Roman"/>
                          <a:ea typeface="Calibri"/>
                          <a:cs typeface="Times New Roman"/>
                        </a:rPr>
                        <a:t>+</a:t>
                      </a: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68943">
                <a:tc>
                  <a:txBody>
                    <a:bodyPr/>
                    <a:lstStyle/>
                    <a:p>
                      <a:pPr>
                        <a:lnSpc>
                          <a:spcPct val="115000"/>
                        </a:lnSpc>
                        <a:spcAft>
                          <a:spcPts val="0"/>
                        </a:spcAft>
                      </a:pPr>
                      <a:r>
                        <a:rPr lang="kk-KZ" sz="1600">
                          <a:latin typeface="Times New Roman"/>
                          <a:ea typeface="Calibri"/>
                          <a:cs typeface="Times New Roman"/>
                        </a:rPr>
                        <a:t>7</a:t>
                      </a:r>
                      <a:endParaRPr lang="ru-RU" sz="16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a:ea typeface="Calibri"/>
                          <a:cs typeface="Times New Roman"/>
                        </a:rPr>
                        <a:t>Гавьят Зейнеп</a:t>
                      </a:r>
                      <a:endParaRPr lang="ru-RU" sz="16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b="1">
                          <a:latin typeface="Times New Roman"/>
                          <a:ea typeface="Calibri"/>
                          <a:cs typeface="Times New Roman"/>
                        </a:rPr>
                        <a:t>+</a:t>
                      </a: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68943">
                <a:tc>
                  <a:txBody>
                    <a:bodyPr/>
                    <a:lstStyle/>
                    <a:p>
                      <a:pPr>
                        <a:lnSpc>
                          <a:spcPct val="115000"/>
                        </a:lnSpc>
                        <a:spcAft>
                          <a:spcPts val="0"/>
                        </a:spcAft>
                      </a:pPr>
                      <a:r>
                        <a:rPr lang="kk-KZ" sz="1600">
                          <a:latin typeface="Times New Roman"/>
                          <a:ea typeface="Calibri"/>
                          <a:cs typeface="Times New Roman"/>
                        </a:rPr>
                        <a:t>8</a:t>
                      </a:r>
                      <a:endParaRPr lang="ru-RU" sz="16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a:ea typeface="Calibri"/>
                          <a:cs typeface="Times New Roman"/>
                        </a:rPr>
                        <a:t>Ербол Нұрбибі</a:t>
                      </a:r>
                      <a:endParaRPr lang="ru-RU" sz="16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r>
                        <a:rPr lang="kk-KZ" sz="1600" b="1" dirty="0">
                          <a:latin typeface="Times New Roman"/>
                          <a:ea typeface="Calibri"/>
                          <a:cs typeface="Times New Roman"/>
                        </a:rPr>
                        <a:t>+</a:t>
                      </a: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68943">
                <a:tc>
                  <a:txBody>
                    <a:bodyPr/>
                    <a:lstStyle/>
                    <a:p>
                      <a:pPr>
                        <a:lnSpc>
                          <a:spcPct val="115000"/>
                        </a:lnSpc>
                        <a:spcAft>
                          <a:spcPts val="0"/>
                        </a:spcAft>
                      </a:pPr>
                      <a:r>
                        <a:rPr lang="kk-KZ" sz="1600">
                          <a:latin typeface="Times New Roman"/>
                          <a:ea typeface="Calibri"/>
                          <a:cs typeface="Times New Roman"/>
                        </a:rPr>
                        <a:t>9</a:t>
                      </a:r>
                      <a:endParaRPr lang="ru-RU" sz="16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a:ea typeface="Calibri"/>
                          <a:cs typeface="Times New Roman"/>
                        </a:rPr>
                        <a:t>Ермурат Сырым</a:t>
                      </a:r>
                      <a:endParaRPr lang="ru-RU" sz="16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68943">
                <a:tc>
                  <a:txBody>
                    <a:bodyPr/>
                    <a:lstStyle/>
                    <a:p>
                      <a:pPr>
                        <a:lnSpc>
                          <a:spcPct val="115000"/>
                        </a:lnSpc>
                        <a:spcAft>
                          <a:spcPts val="0"/>
                        </a:spcAft>
                      </a:pPr>
                      <a:r>
                        <a:rPr lang="kk-KZ" sz="1600">
                          <a:latin typeface="Times New Roman"/>
                          <a:ea typeface="Calibri"/>
                          <a:cs typeface="Times New Roman"/>
                        </a:rPr>
                        <a:t>10</a:t>
                      </a:r>
                      <a:endParaRPr lang="ru-RU" sz="16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a:ea typeface="Calibri"/>
                          <a:cs typeface="Times New Roman"/>
                        </a:rPr>
                        <a:t>Жарас Ибраһим</a:t>
                      </a:r>
                      <a:endParaRPr lang="ru-RU" sz="16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r>
                        <a:rPr lang="kk-KZ" sz="1600" b="1">
                          <a:latin typeface="Times New Roman"/>
                          <a:ea typeface="Calibri"/>
                          <a:cs typeface="Times New Roman"/>
                        </a:rPr>
                        <a:t>+</a:t>
                      </a: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68943">
                <a:tc>
                  <a:txBody>
                    <a:bodyPr/>
                    <a:lstStyle/>
                    <a:p>
                      <a:pPr>
                        <a:lnSpc>
                          <a:spcPct val="115000"/>
                        </a:lnSpc>
                        <a:spcAft>
                          <a:spcPts val="0"/>
                        </a:spcAft>
                      </a:pPr>
                      <a:r>
                        <a:rPr lang="kk-KZ" sz="1600">
                          <a:latin typeface="Times New Roman"/>
                          <a:ea typeface="Calibri"/>
                          <a:cs typeface="Times New Roman"/>
                        </a:rPr>
                        <a:t>11</a:t>
                      </a:r>
                      <a:endParaRPr lang="ru-RU" sz="16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a:ea typeface="Calibri"/>
                          <a:cs typeface="Times New Roman"/>
                        </a:rPr>
                        <a:t>Жеңісхан Ердос</a:t>
                      </a:r>
                      <a:endParaRPr lang="ru-RU" sz="16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r>
                        <a:rPr lang="kk-KZ" sz="1600" b="1">
                          <a:latin typeface="Times New Roman"/>
                          <a:ea typeface="Calibri"/>
                          <a:cs typeface="Times New Roman"/>
                        </a:rPr>
                        <a:t>+</a:t>
                      </a: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68943">
                <a:tc>
                  <a:txBody>
                    <a:bodyPr/>
                    <a:lstStyle/>
                    <a:p>
                      <a:pPr>
                        <a:lnSpc>
                          <a:spcPct val="115000"/>
                        </a:lnSpc>
                        <a:spcAft>
                          <a:spcPts val="0"/>
                        </a:spcAft>
                      </a:pPr>
                      <a:r>
                        <a:rPr lang="kk-KZ" sz="1600">
                          <a:latin typeface="Times New Roman"/>
                          <a:ea typeface="Calibri"/>
                          <a:cs typeface="Times New Roman"/>
                        </a:rPr>
                        <a:t>12</a:t>
                      </a:r>
                      <a:endParaRPr lang="ru-RU" sz="16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a:ea typeface="Calibri"/>
                          <a:cs typeface="Times New Roman"/>
                        </a:rPr>
                        <a:t>Жунисхан Ақсұңқар</a:t>
                      </a:r>
                      <a:endParaRPr lang="ru-RU" sz="16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kk-KZ" sz="1600" b="1" dirty="0">
                          <a:latin typeface="Times New Roman"/>
                          <a:ea typeface="Calibri"/>
                          <a:cs typeface="Times New Roman"/>
                        </a:rPr>
                        <a:t>+</a:t>
                      </a: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68943">
                <a:tc>
                  <a:txBody>
                    <a:bodyPr/>
                    <a:lstStyle/>
                    <a:p>
                      <a:pPr>
                        <a:lnSpc>
                          <a:spcPct val="115000"/>
                        </a:lnSpc>
                        <a:spcAft>
                          <a:spcPts val="0"/>
                        </a:spcAft>
                      </a:pPr>
                      <a:r>
                        <a:rPr lang="kk-KZ" sz="1600">
                          <a:latin typeface="Times New Roman"/>
                          <a:ea typeface="Calibri"/>
                          <a:cs typeface="Times New Roman"/>
                        </a:rPr>
                        <a:t>13</a:t>
                      </a:r>
                      <a:endParaRPr lang="ru-RU" sz="16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a:ea typeface="Calibri"/>
                          <a:cs typeface="Times New Roman"/>
                        </a:rPr>
                        <a:t>Озат Әділ</a:t>
                      </a:r>
                      <a:endParaRPr lang="ru-RU" sz="16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kk-KZ" sz="1600" b="1" dirty="0">
                          <a:latin typeface="Times New Roman"/>
                          <a:ea typeface="Calibri"/>
                          <a:cs typeface="Times New Roman"/>
                        </a:rPr>
                        <a:t>+</a:t>
                      </a: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68943">
                <a:tc>
                  <a:txBody>
                    <a:bodyPr/>
                    <a:lstStyle/>
                    <a:p>
                      <a:pPr>
                        <a:lnSpc>
                          <a:spcPct val="115000"/>
                        </a:lnSpc>
                        <a:spcAft>
                          <a:spcPts val="0"/>
                        </a:spcAft>
                      </a:pPr>
                      <a:r>
                        <a:rPr lang="kk-KZ" sz="1600">
                          <a:latin typeface="Times New Roman"/>
                          <a:ea typeface="Calibri"/>
                          <a:cs typeface="Times New Roman"/>
                        </a:rPr>
                        <a:t>14</a:t>
                      </a:r>
                      <a:endParaRPr lang="ru-RU" sz="16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a:ea typeface="Calibri"/>
                          <a:cs typeface="Times New Roman"/>
                        </a:rPr>
                        <a:t>Оразбек Мөлдір</a:t>
                      </a:r>
                      <a:endParaRPr lang="ru-RU" sz="16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b="1">
                          <a:latin typeface="Times New Roman"/>
                          <a:ea typeface="Calibri"/>
                          <a:cs typeface="Times New Roman"/>
                        </a:rPr>
                        <a:t>+</a:t>
                      </a: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68943">
                <a:tc>
                  <a:txBody>
                    <a:bodyPr/>
                    <a:lstStyle/>
                    <a:p>
                      <a:pPr>
                        <a:lnSpc>
                          <a:spcPct val="115000"/>
                        </a:lnSpc>
                        <a:spcAft>
                          <a:spcPts val="0"/>
                        </a:spcAft>
                      </a:pPr>
                      <a:r>
                        <a:rPr lang="kk-KZ" sz="1600">
                          <a:latin typeface="Times New Roman"/>
                          <a:ea typeface="Calibri"/>
                          <a:cs typeface="Times New Roman"/>
                        </a:rPr>
                        <a:t>15</a:t>
                      </a:r>
                      <a:endParaRPr lang="ru-RU" sz="16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a:ea typeface="Calibri"/>
                          <a:cs typeface="Times New Roman"/>
                        </a:rPr>
                        <a:t>Өнербекұлы Сұлтан</a:t>
                      </a:r>
                      <a:endParaRPr lang="ru-RU" sz="16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kk-KZ" sz="1600" b="1" dirty="0">
                          <a:latin typeface="Times New Roman"/>
                          <a:ea typeface="Calibri"/>
                          <a:cs typeface="Times New Roman"/>
                        </a:rPr>
                        <a:t>+</a:t>
                      </a: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68943">
                <a:tc>
                  <a:txBody>
                    <a:bodyPr/>
                    <a:lstStyle/>
                    <a:p>
                      <a:pPr>
                        <a:lnSpc>
                          <a:spcPct val="115000"/>
                        </a:lnSpc>
                        <a:spcAft>
                          <a:spcPts val="0"/>
                        </a:spcAft>
                      </a:pPr>
                      <a:r>
                        <a:rPr lang="kk-KZ" sz="1600">
                          <a:latin typeface="Times New Roman"/>
                          <a:ea typeface="Calibri"/>
                          <a:cs typeface="Times New Roman"/>
                        </a:rPr>
                        <a:t>16</a:t>
                      </a:r>
                      <a:endParaRPr lang="ru-RU" sz="16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a:ea typeface="Calibri"/>
                          <a:cs typeface="Times New Roman"/>
                        </a:rPr>
                        <a:t>Теңелгенқызы Айбибі</a:t>
                      </a:r>
                      <a:endParaRPr lang="ru-RU" sz="16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b="1">
                          <a:latin typeface="Times New Roman"/>
                          <a:ea typeface="Calibri"/>
                          <a:cs typeface="Times New Roman"/>
                        </a:rPr>
                        <a:t>+</a:t>
                      </a: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68943">
                <a:tc>
                  <a:txBody>
                    <a:bodyPr/>
                    <a:lstStyle/>
                    <a:p>
                      <a:pPr>
                        <a:lnSpc>
                          <a:spcPct val="115000"/>
                        </a:lnSpc>
                        <a:spcAft>
                          <a:spcPts val="0"/>
                        </a:spcAft>
                      </a:pPr>
                      <a:r>
                        <a:rPr lang="kk-KZ" sz="1600">
                          <a:latin typeface="Times New Roman"/>
                          <a:ea typeface="Calibri"/>
                          <a:cs typeface="Times New Roman"/>
                        </a:rPr>
                        <a:t>17</a:t>
                      </a:r>
                      <a:endParaRPr lang="ru-RU" sz="16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a:ea typeface="Calibri"/>
                          <a:cs typeface="Times New Roman"/>
                        </a:rPr>
                        <a:t>Тилеухан Жасмин</a:t>
                      </a:r>
                      <a:endParaRPr lang="ru-RU" sz="16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kk-KZ" sz="1600" b="1" dirty="0">
                          <a:latin typeface="Times New Roman"/>
                          <a:ea typeface="Calibri"/>
                          <a:cs typeface="Times New Roman"/>
                        </a:rPr>
                        <a:t>+</a:t>
                      </a: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68943">
                <a:tc>
                  <a:txBody>
                    <a:bodyPr/>
                    <a:lstStyle/>
                    <a:p>
                      <a:pPr>
                        <a:lnSpc>
                          <a:spcPct val="115000"/>
                        </a:lnSpc>
                        <a:spcAft>
                          <a:spcPts val="0"/>
                        </a:spcAft>
                      </a:pPr>
                      <a:r>
                        <a:rPr lang="kk-KZ" sz="1600">
                          <a:latin typeface="Times New Roman"/>
                          <a:ea typeface="Calibri"/>
                          <a:cs typeface="Times New Roman"/>
                        </a:rPr>
                        <a:t>18</a:t>
                      </a:r>
                      <a:endParaRPr lang="ru-RU" sz="16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a:ea typeface="Calibri"/>
                          <a:cs typeface="Times New Roman"/>
                        </a:rPr>
                        <a:t>Улатай Ислам</a:t>
                      </a:r>
                      <a:endParaRPr lang="ru-RU" sz="16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b="1">
                          <a:latin typeface="Times New Roman"/>
                          <a:ea typeface="Calibri"/>
                          <a:cs typeface="Times New Roman"/>
                        </a:rPr>
                        <a:t>+</a:t>
                      </a: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endParaRPr lang="ru-RU" sz="10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68943">
                <a:tc>
                  <a:txBody>
                    <a:bodyPr/>
                    <a:lstStyle/>
                    <a:p>
                      <a:pPr>
                        <a:lnSpc>
                          <a:spcPct val="115000"/>
                        </a:lnSpc>
                        <a:spcAft>
                          <a:spcPts val="0"/>
                        </a:spcAft>
                      </a:pPr>
                      <a:r>
                        <a:rPr lang="kk-KZ" sz="1600">
                          <a:latin typeface="Times New Roman"/>
                          <a:ea typeface="Calibri"/>
                          <a:cs typeface="Times New Roman"/>
                        </a:rPr>
                        <a:t>19</a:t>
                      </a:r>
                      <a:endParaRPr lang="ru-RU" sz="160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dirty="0">
                          <a:latin typeface="Times New Roman"/>
                          <a:ea typeface="Calibri"/>
                          <a:cs typeface="Times New Roman"/>
                        </a:rPr>
                        <a:t>Хабибуллаев Султан</a:t>
                      </a:r>
                      <a:endParaRPr lang="ru-RU" sz="16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r>
                        <a:rPr lang="kk-KZ" sz="1600" b="1" dirty="0">
                          <a:latin typeface="Times New Roman"/>
                          <a:ea typeface="Calibri"/>
                          <a:cs typeface="Times New Roman"/>
                        </a:rPr>
                        <a:t>+</a:t>
                      </a: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ru-RU" sz="1000" dirty="0">
                        <a:latin typeface="Calibri"/>
                        <a:ea typeface="Calibri"/>
                        <a:cs typeface="Times New Roman"/>
                      </a:endParaRPr>
                    </a:p>
                  </a:txBody>
                  <a:tcPr marL="53920" marR="539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85786" y="357166"/>
            <a:ext cx="8229600" cy="5786478"/>
          </a:xfrm>
        </p:spPr>
        <p:txBody>
          <a:bodyPr/>
          <a:lstStyle/>
          <a:p>
            <a:r>
              <a:rPr lang="kk-KZ" sz="2400" b="1" dirty="0" smtClean="0">
                <a:latin typeface="Times New Roman" pitchFamily="18" charset="0"/>
                <a:cs typeface="Times New Roman" pitchFamily="18" charset="0"/>
              </a:rPr>
              <a:t>Жоғары деңгейдегі бейімделу: </a:t>
            </a:r>
            <a:r>
              <a:rPr lang="kk-KZ" sz="2400" dirty="0" smtClean="0">
                <a:latin typeface="Times New Roman" pitchFamily="18" charset="0"/>
                <a:cs typeface="Times New Roman" pitchFamily="18" charset="0"/>
              </a:rPr>
              <a:t>мектепті жақсы көреді, оқушы болғанына қуанышты, жаңа білімді қуанышпен қабылдайды, тапсырманы мектепте де, үйде де ынтамен орындайтын оқушылар: Аманкелді Е., Базарова М., Болатхан М., Гавьят З., Оразбек М., Тенелгенқызы А., Улатай И.</a:t>
            </a:r>
            <a:endParaRPr lang="ru-RU" sz="2400" dirty="0" smtClean="0">
              <a:latin typeface="Times New Roman" pitchFamily="18" charset="0"/>
              <a:cs typeface="Times New Roman" pitchFamily="18" charset="0"/>
            </a:endParaRPr>
          </a:p>
          <a:p>
            <a:pPr>
              <a:buNone/>
            </a:pPr>
            <a:r>
              <a:rPr lang="kk-KZ" sz="2400" dirty="0" smtClean="0">
                <a:latin typeface="Times New Roman" pitchFamily="18" charset="0"/>
                <a:cs typeface="Times New Roman" pitchFamily="18" charset="0"/>
              </a:rPr>
              <a:t>     </a:t>
            </a:r>
          </a:p>
          <a:p>
            <a:pPr>
              <a:buNone/>
            </a:pPr>
            <a:endParaRPr lang="kk-KZ" sz="2400" dirty="0" smtClean="0">
              <a:latin typeface="Times New Roman" pitchFamily="18" charset="0"/>
              <a:cs typeface="Times New Roman" pitchFamily="18" charset="0"/>
            </a:endParaRPr>
          </a:p>
          <a:p>
            <a:pPr>
              <a:buNone/>
            </a:pPr>
            <a:r>
              <a:rPr lang="kk-KZ" sz="2400" dirty="0" smtClean="0">
                <a:latin typeface="Times New Roman" pitchFamily="18" charset="0"/>
                <a:cs typeface="Times New Roman" pitchFamily="18" charset="0"/>
              </a:rPr>
              <a:t>      Оқу үлгерімдері төмен, сабаққа қызығушылықтары жоқ, есте сақтау қабілеттері төмен оқушылар: Жунисхан Ақсұңқар, Брликжан Мұхаммедәли, Бердімұрат Елжан, Озат Әділ, Асылбек Оразәлі, Өнербекұлы Сұлтан,  Тилеухан Жасмин. Бұл оқушылар көп назар аудару қажет. </a:t>
            </a:r>
            <a:endParaRPr lang="ru-RU" sz="2400" dirty="0" smtClean="0">
              <a:latin typeface="Times New Roman" pitchFamily="18" charset="0"/>
              <a:cs typeface="Times New Roman" pitchFamily="18" charset="0"/>
            </a:endParaRPr>
          </a:p>
          <a:p>
            <a:pPr>
              <a:buNone/>
            </a:pPr>
            <a:r>
              <a:rPr lang="kk-KZ" dirty="0" smtClean="0"/>
              <a:t>      </a:t>
            </a:r>
          </a:p>
          <a:p>
            <a:pPr>
              <a:buNone/>
            </a:pPr>
            <a:endParaRPr lang="ru-RU" dirty="0" smtClean="0"/>
          </a:p>
          <a:p>
            <a:pPr>
              <a:buFont typeface="Wingdings" pitchFamily="2" charset="2"/>
              <a:buChar char="ü"/>
            </a:pP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14414" y="285728"/>
            <a:ext cx="7929586" cy="4525963"/>
          </a:xfrm>
        </p:spPr>
        <p:txBody>
          <a:bodyPr/>
          <a:lstStyle/>
          <a:p>
            <a:pPr>
              <a:buNone/>
            </a:pPr>
            <a:r>
              <a:rPr lang="kk-KZ" sz="2800" dirty="0" smtClean="0">
                <a:latin typeface="Times New Roman" pitchFamily="18" charset="0"/>
                <a:cs typeface="Times New Roman" pitchFamily="18" charset="0"/>
              </a:rPr>
              <a:t>Жалпы айтқанда, барлық сынып мектепке жақсы бейімделген. Білім сапасы 58</a:t>
            </a:r>
            <a:r>
              <a:rPr lang="ru-RU" sz="2800" dirty="0" smtClean="0">
                <a:latin typeface="Times New Roman" pitchFamily="18" charset="0"/>
                <a:cs typeface="Times New Roman" pitchFamily="18" charset="0"/>
              </a:rPr>
              <a:t> – 60%</a:t>
            </a:r>
            <a:r>
              <a:rPr lang="kk-KZ" sz="2800" dirty="0" smtClean="0">
                <a:latin typeface="Times New Roman" pitchFamily="18" charset="0"/>
                <a:cs typeface="Times New Roman" pitchFamily="18" charset="0"/>
              </a:rPr>
              <a:t> болады деп болжануда.</a:t>
            </a:r>
          </a:p>
          <a:p>
            <a:pPr>
              <a:buNone/>
            </a:pPr>
            <a:r>
              <a:rPr lang="kk-KZ" sz="2800" dirty="0" smtClean="0">
                <a:latin typeface="Times New Roman" pitchFamily="18" charset="0"/>
                <a:cs typeface="Times New Roman" pitchFamily="18" charset="0"/>
              </a:rPr>
              <a:t>1) Оқуға қызығушылығы төмен оқушылармен қосымша жұмыс жасау;</a:t>
            </a:r>
          </a:p>
          <a:p>
            <a:pPr>
              <a:buNone/>
            </a:pPr>
            <a:r>
              <a:rPr lang="kk-KZ" sz="2800" dirty="0" smtClean="0">
                <a:latin typeface="Times New Roman" pitchFamily="18" charset="0"/>
                <a:cs typeface="Times New Roman" pitchFamily="18" charset="0"/>
              </a:rPr>
              <a:t>2)Сауат ашу пәні бойынша жазу каллиграфиясы төмен оқушылардың жазу жұмысына көңіл бөлу.</a:t>
            </a:r>
          </a:p>
          <a:p>
            <a:pPr>
              <a:buNone/>
            </a:pPr>
            <a:r>
              <a:rPr lang="kk-KZ" sz="2800" dirty="0" smtClean="0">
                <a:latin typeface="Times New Roman" pitchFamily="18" charset="0"/>
                <a:cs typeface="Times New Roman" pitchFamily="18" charset="0"/>
              </a:rPr>
              <a:t>3) Математика сабағында толық математикалық тілде сөйлеуге үйрету;</a:t>
            </a:r>
          </a:p>
          <a:p>
            <a:pPr>
              <a:buNone/>
            </a:pPr>
            <a:r>
              <a:rPr lang="kk-KZ" sz="2800" dirty="0" smtClean="0">
                <a:latin typeface="Times New Roman" pitchFamily="18" charset="0"/>
                <a:cs typeface="Times New Roman" pitchFamily="18" charset="0"/>
              </a:rPr>
              <a:t>4)Оқушылардың қызығушылығын арттыру мақсатында, сабақта белсенді оқыту әдістерін қолдану.</a:t>
            </a:r>
            <a:endParaRPr lang="ru-RU" sz="2800" dirty="0" smtClean="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357166"/>
            <a:ext cx="8229600" cy="785810"/>
          </a:xfrm>
        </p:spPr>
        <p:txBody>
          <a:bodyPr/>
          <a:lstStyle/>
          <a:p>
            <a:r>
              <a:rPr lang="kk-KZ" sz="3200" dirty="0" smtClean="0">
                <a:latin typeface="Times New Roman" pitchFamily="18" charset="0"/>
                <a:cs typeface="Times New Roman" pitchFamily="18" charset="0"/>
              </a:rPr>
              <a:t>5-сынып оқушыларының бейімделуі </a:t>
            </a:r>
            <a:br>
              <a:rPr lang="kk-KZ" sz="3200" dirty="0" smtClean="0">
                <a:latin typeface="Times New Roman" pitchFamily="18" charset="0"/>
                <a:cs typeface="Times New Roman" pitchFamily="18" charset="0"/>
              </a:rPr>
            </a:br>
            <a:r>
              <a:rPr lang="kk-KZ" sz="3200" dirty="0" smtClean="0">
                <a:latin typeface="Times New Roman" pitchFamily="18" charset="0"/>
                <a:cs typeface="Times New Roman" pitchFamily="18" charset="0"/>
              </a:rPr>
              <a:t>туралы анықтама</a:t>
            </a: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a:xfrm>
            <a:off x="1714480" y="1428737"/>
            <a:ext cx="7000924" cy="3786214"/>
          </a:xfrm>
        </p:spPr>
        <p:txBody>
          <a:bodyPr/>
          <a:lstStyle/>
          <a:p>
            <a:pPr>
              <a:buNone/>
            </a:pPr>
            <a:r>
              <a:rPr lang="kk-KZ" dirty="0" smtClean="0">
                <a:latin typeface="Times New Roman" pitchFamily="18" charset="0"/>
                <a:cs typeface="Times New Roman" pitchFamily="18" charset="0"/>
              </a:rPr>
              <a:t>Жоғары деңгейдегі оқушылар: Ахметжанова А., Нағашыбайұлы Н., Жанасқызы Ж., Дастан Қ., Мусина Т., Ержанқызы Ж., Елешұлы Н.</a:t>
            </a:r>
          </a:p>
          <a:p>
            <a:pPr>
              <a:buNone/>
            </a:pPr>
            <a:r>
              <a:rPr lang="kk-KZ" dirty="0" smtClean="0">
                <a:latin typeface="Times New Roman" pitchFamily="18" charset="0"/>
                <a:cs typeface="Times New Roman" pitchFamily="18" charset="0"/>
              </a:rPr>
              <a:t>Бейімделуі орта деңгейдегі оқушылар: Аканова А., Тогтаганұлы Е., Өмірбекұлы Ә. </a:t>
            </a:r>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71600" y="428604"/>
            <a:ext cx="6400800" cy="5210196"/>
          </a:xfrm>
        </p:spPr>
        <p:txBody>
          <a:bodyPr/>
          <a:lstStyle/>
          <a:p>
            <a:r>
              <a:rPr lang="ru-RU" sz="1400" dirty="0" smtClean="0">
                <a:solidFill>
                  <a:schemeClr val="tx1"/>
                </a:solidFill>
                <a:latin typeface="Times New Roman" pitchFamily="18" charset="0"/>
                <a:cs typeface="Times New Roman" pitchFamily="18" charset="0"/>
              </a:rPr>
              <a:t>В соответствии с подпунктом 23-4) статьи 5 Закона Республики Казахстан от 27.07.2007 г. «Об образовании» и приказа министра образования и науки Республики Казахстан от 06.04.2020 г. № 130 «Об утверждении Перечня документов, обязательных для ведения педагогами организаций среднего, технического и профессионального, </a:t>
            </a:r>
            <a:r>
              <a:rPr lang="ru-RU" sz="1400" dirty="0" err="1" smtClean="0">
                <a:solidFill>
                  <a:schemeClr val="tx1"/>
                </a:solidFill>
                <a:latin typeface="Times New Roman" pitchFamily="18" charset="0"/>
                <a:cs typeface="Times New Roman" pitchFamily="18" charset="0"/>
              </a:rPr>
              <a:t>послесреднего</a:t>
            </a:r>
            <a:r>
              <a:rPr lang="ru-RU" sz="1400" dirty="0" smtClean="0">
                <a:solidFill>
                  <a:schemeClr val="tx1"/>
                </a:solidFill>
                <a:latin typeface="Times New Roman" pitchFamily="18" charset="0"/>
                <a:cs typeface="Times New Roman" pitchFamily="18" charset="0"/>
              </a:rPr>
              <a:t> образования, и их </a:t>
            </a:r>
            <a:r>
              <a:rPr lang="ru-RU" sz="1200" dirty="0" smtClean="0">
                <a:solidFill>
                  <a:schemeClr val="tx1"/>
                </a:solidFill>
                <a:latin typeface="Times New Roman" pitchFamily="18" charset="0"/>
                <a:cs typeface="Times New Roman" pitchFamily="18" charset="0"/>
              </a:rPr>
              <a:t>формы»ПРИКАЗЫВАЮ:</a:t>
            </a:r>
          </a:p>
          <a:p>
            <a:r>
              <a:rPr lang="ru-RU" sz="1200" b="1" dirty="0" smtClean="0">
                <a:solidFill>
                  <a:schemeClr val="tx1"/>
                </a:solidFill>
                <a:latin typeface="Times New Roman" pitchFamily="18" charset="0"/>
                <a:cs typeface="Times New Roman" pitchFamily="18" charset="0"/>
              </a:rPr>
              <a:t>1. Утвердить перечень документов, обязательных для ведения педагогами и администрацией школы:</a:t>
            </a:r>
          </a:p>
          <a:p>
            <a:pPr algn="l"/>
            <a:r>
              <a:rPr lang="ru-RU" sz="1400" b="1" dirty="0" smtClean="0">
                <a:solidFill>
                  <a:schemeClr val="tx1"/>
                </a:solidFill>
                <a:latin typeface="Times New Roman" pitchFamily="18" charset="0"/>
                <a:cs typeface="Times New Roman" pitchFamily="18" charset="0"/>
              </a:rPr>
              <a:t>1.1. Для учителей-предметников по обучению и воспитанию обучающихся:</a:t>
            </a:r>
          </a:p>
          <a:p>
            <a:pPr algn="l"/>
            <a:r>
              <a:rPr lang="ru-RU" sz="1400" dirty="0" smtClean="0">
                <a:solidFill>
                  <a:schemeClr val="tx1"/>
                </a:solidFill>
                <a:latin typeface="Times New Roman" pitchFamily="18" charset="0"/>
                <a:cs typeface="Times New Roman" pitchFamily="18" charset="0"/>
              </a:rPr>
              <a:t>– классный журнал( </a:t>
            </a:r>
            <a:r>
              <a:rPr lang="ru-RU" sz="1400" dirty="0" err="1" smtClean="0">
                <a:solidFill>
                  <a:schemeClr val="tx1"/>
                </a:solidFill>
                <a:latin typeface="Times New Roman" pitchFamily="18" charset="0"/>
                <a:cs typeface="Times New Roman" pitchFamily="18" charset="0"/>
              </a:rPr>
              <a:t>кунделик</a:t>
            </a:r>
            <a:r>
              <a:rPr lang="ru-RU" sz="1400" dirty="0" smtClean="0">
                <a:solidFill>
                  <a:schemeClr val="tx1"/>
                </a:solidFill>
                <a:latin typeface="Times New Roman" pitchFamily="18" charset="0"/>
                <a:cs typeface="Times New Roman" pitchFamily="18" charset="0"/>
              </a:rPr>
              <a:t>)  для 1–4 классов;</a:t>
            </a:r>
          </a:p>
          <a:p>
            <a:pPr algn="l"/>
            <a:r>
              <a:rPr lang="ru-RU" sz="1400" dirty="0" smtClean="0">
                <a:solidFill>
                  <a:schemeClr val="tx1"/>
                </a:solidFill>
                <a:latin typeface="Times New Roman" pitchFamily="18" charset="0"/>
                <a:cs typeface="Times New Roman" pitchFamily="18" charset="0"/>
              </a:rPr>
              <a:t>– классный журнал( </a:t>
            </a:r>
            <a:r>
              <a:rPr lang="ru-RU" sz="1400" dirty="0" err="1" smtClean="0">
                <a:solidFill>
                  <a:schemeClr val="tx1"/>
                </a:solidFill>
                <a:latin typeface="Times New Roman" pitchFamily="18" charset="0"/>
                <a:cs typeface="Times New Roman" pitchFamily="18" charset="0"/>
              </a:rPr>
              <a:t>кунделик</a:t>
            </a:r>
            <a:r>
              <a:rPr lang="ru-RU" sz="1400" dirty="0" smtClean="0">
                <a:solidFill>
                  <a:schemeClr val="tx1"/>
                </a:solidFill>
                <a:latin typeface="Times New Roman" pitchFamily="18" charset="0"/>
                <a:cs typeface="Times New Roman" pitchFamily="18" charset="0"/>
              </a:rPr>
              <a:t>) для 5–11 (12) классов;</a:t>
            </a:r>
          </a:p>
          <a:p>
            <a:pPr algn="l"/>
            <a:r>
              <a:rPr lang="ru-RU" sz="1400" dirty="0" smtClean="0">
                <a:solidFill>
                  <a:schemeClr val="tx1"/>
                </a:solidFill>
                <a:latin typeface="Times New Roman" pitchFamily="18" charset="0"/>
                <a:cs typeface="Times New Roman" pitchFamily="18" charset="0"/>
              </a:rPr>
              <a:t>– журнал </a:t>
            </a:r>
            <a:r>
              <a:rPr lang="ru-RU" sz="1400" dirty="0" err="1" smtClean="0">
                <a:solidFill>
                  <a:schemeClr val="tx1"/>
                </a:solidFill>
                <a:latin typeface="Times New Roman" pitchFamily="18" charset="0"/>
                <a:cs typeface="Times New Roman" pitchFamily="18" charset="0"/>
              </a:rPr>
              <a:t>предшкольных</a:t>
            </a:r>
            <a:r>
              <a:rPr lang="ru-RU" sz="1400" dirty="0" smtClean="0">
                <a:solidFill>
                  <a:schemeClr val="tx1"/>
                </a:solidFill>
                <a:latin typeface="Times New Roman" pitchFamily="18" charset="0"/>
                <a:cs typeface="Times New Roman" pitchFamily="18" charset="0"/>
              </a:rPr>
              <a:t> классов;( </a:t>
            </a:r>
            <a:r>
              <a:rPr lang="ru-RU" sz="1400" dirty="0" err="1" smtClean="0">
                <a:solidFill>
                  <a:schemeClr val="tx1"/>
                </a:solidFill>
                <a:latin typeface="Times New Roman" pitchFamily="18" charset="0"/>
                <a:cs typeface="Times New Roman" pitchFamily="18" charset="0"/>
              </a:rPr>
              <a:t>кунделик</a:t>
            </a:r>
            <a:r>
              <a:rPr lang="ru-RU" sz="1400" dirty="0" smtClean="0">
                <a:solidFill>
                  <a:schemeClr val="tx1"/>
                </a:solidFill>
                <a:latin typeface="Times New Roman" pitchFamily="18" charset="0"/>
                <a:cs typeface="Times New Roman" pitchFamily="18" charset="0"/>
              </a:rPr>
              <a:t>)</a:t>
            </a:r>
          </a:p>
          <a:p>
            <a:pPr algn="l"/>
            <a:r>
              <a:rPr lang="ru-RU" sz="1400" dirty="0" smtClean="0">
                <a:solidFill>
                  <a:schemeClr val="tx1"/>
                </a:solidFill>
                <a:latin typeface="Times New Roman" pitchFamily="18" charset="0"/>
                <a:cs typeface="Times New Roman" pitchFamily="18" charset="0"/>
              </a:rPr>
              <a:t>– журнал факультативных занятий или надомного обучения;( </a:t>
            </a:r>
            <a:r>
              <a:rPr lang="ru-RU" sz="1400" dirty="0" err="1" smtClean="0">
                <a:solidFill>
                  <a:schemeClr val="tx1"/>
                </a:solidFill>
                <a:latin typeface="Times New Roman" pitchFamily="18" charset="0"/>
                <a:cs typeface="Times New Roman" pitchFamily="18" charset="0"/>
              </a:rPr>
              <a:t>кунделик</a:t>
            </a:r>
            <a:r>
              <a:rPr lang="ru-RU" sz="1400" dirty="0" smtClean="0">
                <a:solidFill>
                  <a:schemeClr val="tx1"/>
                </a:solidFill>
                <a:latin typeface="Times New Roman" pitchFamily="18" charset="0"/>
                <a:cs typeface="Times New Roman" pitchFamily="18" charset="0"/>
              </a:rPr>
              <a:t>)</a:t>
            </a:r>
          </a:p>
          <a:p>
            <a:pPr algn="l"/>
            <a:r>
              <a:rPr lang="ru-RU" sz="1400" dirty="0" smtClean="0">
                <a:solidFill>
                  <a:schemeClr val="tx1"/>
                </a:solidFill>
                <a:latin typeface="Times New Roman" pitchFamily="18" charset="0"/>
                <a:cs typeface="Times New Roman" pitchFamily="18" charset="0"/>
              </a:rPr>
              <a:t>– календарно-тематический план;(ДСП)</a:t>
            </a:r>
          </a:p>
          <a:p>
            <a:pPr algn="l"/>
            <a:r>
              <a:rPr lang="ru-RU" sz="1400" dirty="0" smtClean="0">
                <a:solidFill>
                  <a:schemeClr val="tx1"/>
                </a:solidFill>
                <a:latin typeface="Times New Roman" pitchFamily="18" charset="0"/>
                <a:cs typeface="Times New Roman" pitchFamily="18" charset="0"/>
              </a:rPr>
              <a:t>– поурочный план или краткосрочный план;(КСП)</a:t>
            </a:r>
          </a:p>
          <a:p>
            <a:pPr algn="l"/>
            <a:r>
              <a:rPr lang="ru-RU" sz="1400" dirty="0" smtClean="0">
                <a:solidFill>
                  <a:schemeClr val="tx1"/>
                </a:solidFill>
                <a:latin typeface="Times New Roman" pitchFamily="18" charset="0"/>
                <a:cs typeface="Times New Roman" pitchFamily="18" charset="0"/>
              </a:rPr>
              <a:t>– сведения об анализе по итогам проведения </a:t>
            </a:r>
            <a:r>
              <a:rPr lang="ru-RU" sz="1400" dirty="0" err="1" smtClean="0">
                <a:solidFill>
                  <a:schemeClr val="tx1"/>
                </a:solidFill>
                <a:latin typeface="Times New Roman" pitchFamily="18" charset="0"/>
                <a:cs typeface="Times New Roman" pitchFamily="18" charset="0"/>
              </a:rPr>
              <a:t>суммативного</a:t>
            </a:r>
            <a:r>
              <a:rPr lang="ru-RU" sz="1400" dirty="0" smtClean="0">
                <a:solidFill>
                  <a:schemeClr val="tx1"/>
                </a:solidFill>
                <a:latin typeface="Times New Roman" pitchFamily="18" charset="0"/>
                <a:cs typeface="Times New Roman" pitchFamily="18" charset="0"/>
              </a:rPr>
              <a:t> оценивания;(анализ СОР,СОЧ)</a:t>
            </a:r>
          </a:p>
          <a:p>
            <a:pPr algn="l"/>
            <a:r>
              <a:rPr lang="ru-RU" sz="1400" dirty="0" smtClean="0">
                <a:solidFill>
                  <a:schemeClr val="tx1"/>
                </a:solidFill>
                <a:latin typeface="Times New Roman" pitchFamily="18" charset="0"/>
                <a:cs typeface="Times New Roman" pitchFamily="18" charset="0"/>
              </a:rPr>
              <a:t>– план работы педагога-наставника с молодым специалистом</a:t>
            </a:r>
            <a:r>
              <a:rPr lang="kk-KZ" sz="1400" dirty="0" smtClean="0">
                <a:solidFill>
                  <a:schemeClr val="tx1"/>
                </a:solidFill>
                <a:latin typeface="Times New Roman" pitchFamily="18" charset="0"/>
                <a:cs typeface="Times New Roman" pitchFamily="18" charset="0"/>
              </a:rPr>
              <a:t>;</a:t>
            </a:r>
          </a:p>
          <a:p>
            <a:pPr algn="l"/>
            <a:r>
              <a:rPr lang="kk-KZ" sz="1400" dirty="0" smtClean="0">
                <a:solidFill>
                  <a:schemeClr val="tx1"/>
                </a:solidFill>
                <a:latin typeface="Times New Roman" pitchFamily="18" charset="0"/>
                <a:cs typeface="Times New Roman" pitchFamily="18" charset="0"/>
              </a:rPr>
              <a:t>-  анализ достижении педагога и учащихся по четвертям; и за год.</a:t>
            </a:r>
            <a:endParaRPr lang="ru-RU" sz="1400" dirty="0" smtClean="0">
              <a:solidFill>
                <a:schemeClr val="tx1"/>
              </a:solidFill>
              <a:latin typeface="Times New Roman" pitchFamily="18" charset="0"/>
              <a:cs typeface="Times New Roman" pitchFamily="18" charset="0"/>
            </a:endParaRPr>
          </a:p>
          <a:p>
            <a:pPr algn="l"/>
            <a:r>
              <a:rPr lang="ru-RU" sz="1400" b="1" dirty="0" smtClean="0">
                <a:solidFill>
                  <a:schemeClr val="tx1"/>
                </a:solidFill>
                <a:latin typeface="Times New Roman" pitchFamily="18" charset="0"/>
                <a:cs typeface="Times New Roman" pitchFamily="18" charset="0"/>
              </a:rPr>
              <a:t>1.2. Для классных руководителей по воспитанию обучающихся:</a:t>
            </a:r>
          </a:p>
          <a:p>
            <a:pPr algn="l"/>
            <a:r>
              <a:rPr lang="ru-RU" sz="1400" dirty="0" smtClean="0">
                <a:solidFill>
                  <a:schemeClr val="tx1"/>
                </a:solidFill>
                <a:latin typeface="Times New Roman" pitchFamily="18" charset="0"/>
                <a:cs typeface="Times New Roman" pitchFamily="18" charset="0"/>
              </a:rPr>
              <a:t>– план воспитательной работы;</a:t>
            </a:r>
          </a:p>
          <a:p>
            <a:pPr algn="l"/>
            <a:r>
              <a:rPr lang="ru-RU" sz="1400" dirty="0" smtClean="0">
                <a:solidFill>
                  <a:schemeClr val="tx1"/>
                </a:solidFill>
                <a:latin typeface="Times New Roman" pitchFamily="18" charset="0"/>
                <a:cs typeface="Times New Roman" pitchFamily="18" charset="0"/>
              </a:rPr>
              <a:t>– протокол родительского собрания;</a:t>
            </a:r>
          </a:p>
          <a:p>
            <a:pPr algn="l"/>
            <a:r>
              <a:rPr lang="ru-RU" sz="1400" dirty="0" smtClean="0">
                <a:solidFill>
                  <a:schemeClr val="tx1"/>
                </a:solidFill>
                <a:latin typeface="Times New Roman" pitchFamily="18" charset="0"/>
                <a:cs typeface="Times New Roman" pitchFamily="18" charset="0"/>
              </a:rPr>
              <a:t>– личное дело обучающегося;</a:t>
            </a:r>
          </a:p>
          <a:p>
            <a:pPr algn="l"/>
            <a:r>
              <a:rPr lang="ru-RU" sz="1400" dirty="0" smtClean="0">
                <a:solidFill>
                  <a:schemeClr val="tx1"/>
                </a:solidFill>
                <a:latin typeface="Times New Roman" pitchFamily="18" charset="0"/>
                <a:cs typeface="Times New Roman" pitchFamily="18" charset="0"/>
              </a:rPr>
              <a:t>– табель успеваемости обучающегося 1–4 классов;</a:t>
            </a:r>
          </a:p>
          <a:p>
            <a:pPr algn="l"/>
            <a:r>
              <a:rPr lang="ru-RU" sz="1400" dirty="0" smtClean="0">
                <a:solidFill>
                  <a:schemeClr val="tx1"/>
                </a:solidFill>
                <a:latin typeface="Times New Roman" pitchFamily="18" charset="0"/>
                <a:cs typeface="Times New Roman" pitchFamily="18" charset="0"/>
              </a:rPr>
              <a:t>– табель успеваемости обучающегося 5–11 (12) классов.</a:t>
            </a:r>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14414" y="285728"/>
            <a:ext cx="7615262" cy="5357850"/>
          </a:xfrm>
        </p:spPr>
        <p:txBody>
          <a:bodyPr/>
          <a:lstStyle/>
          <a:p>
            <a:pPr>
              <a:buNone/>
            </a:pPr>
            <a:r>
              <a:rPr lang="kk-KZ" dirty="0" smtClean="0"/>
              <a:t>    </a:t>
            </a:r>
            <a:r>
              <a:rPr lang="kk-KZ" sz="2800" dirty="0" smtClean="0">
                <a:latin typeface="Times New Roman" pitchFamily="18" charset="0"/>
                <a:cs typeface="Times New Roman" pitchFamily="18" charset="0"/>
              </a:rPr>
              <a:t>Оқушылардың 60</a:t>
            </a:r>
            <a:r>
              <a:rPr lang="ru-RU" sz="2800" dirty="0" smtClean="0">
                <a:latin typeface="Times New Roman" pitchFamily="18" charset="0"/>
                <a:cs typeface="Times New Roman" pitchFamily="18" charset="0"/>
              </a:rPr>
              <a:t>% </a:t>
            </a:r>
            <a:r>
              <a:rPr lang="kk-KZ" sz="2800" dirty="0" smtClean="0">
                <a:latin typeface="Times New Roman" pitchFamily="18" charset="0"/>
                <a:cs typeface="Times New Roman" pitchFamily="18" charset="0"/>
              </a:rPr>
              <a:t>күнделікті сабаққа тыңғылықты дайындалып келеді. 40</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ы</a:t>
            </a:r>
            <a:r>
              <a:rPr lang="ru-RU" sz="2800" dirty="0" smtClean="0">
                <a:latin typeface="Times New Roman" pitchFamily="18" charset="0"/>
                <a:cs typeface="Times New Roman" pitchFamily="18" charset="0"/>
              </a:rPr>
              <a:t> </a:t>
            </a:r>
            <a:r>
              <a:rPr lang="kk-KZ" sz="2800" dirty="0" smtClean="0">
                <a:latin typeface="Times New Roman" pitchFamily="18" charset="0"/>
                <a:cs typeface="Times New Roman" pitchFamily="18" charset="0"/>
              </a:rPr>
              <a:t>ү</a:t>
            </a:r>
            <a:r>
              <a:rPr lang="ru-RU" sz="2800" dirty="0" err="1" smtClean="0">
                <a:latin typeface="Times New Roman" pitchFamily="18" charset="0"/>
                <a:cs typeface="Times New Roman" pitchFamily="18" charset="0"/>
              </a:rPr>
              <a:t>й</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тапсырмасын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уақытылы орындамай</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келеді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және сабаққа немқұрайлы қарайды.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Себебі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оқушылардың ата-анасы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жұмыс бабымен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көңіл бөлмейді.</a:t>
            </a:r>
            <a:r>
              <a:rPr lang="ru-RU" sz="2800"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buNone/>
            </a:pPr>
            <a:r>
              <a:rPr lang="kk-KZ" b="1" dirty="0" smtClean="0"/>
              <a:t> </a:t>
            </a:r>
            <a:r>
              <a:rPr lang="kk-KZ" b="1" dirty="0" smtClean="0">
                <a:latin typeface="Times New Roman" pitchFamily="18" charset="0"/>
                <a:cs typeface="Times New Roman" pitchFamily="18" charset="0"/>
              </a:rPr>
              <a:t>Ұсыныс:</a:t>
            </a:r>
          </a:p>
          <a:p>
            <a:pPr>
              <a:buNone/>
            </a:pPr>
            <a:r>
              <a:rPr lang="kk-KZ" sz="2800" dirty="0" smtClean="0">
                <a:latin typeface="Times New Roman" pitchFamily="18" charset="0"/>
                <a:cs typeface="Times New Roman" pitchFamily="18" charset="0"/>
              </a:rPr>
              <a:t>Пән мұғалімдері орта деңгейдегі оқушыларға қосымша тапсырмалар беру;</a:t>
            </a:r>
          </a:p>
          <a:p>
            <a:pPr>
              <a:buNone/>
            </a:pPr>
            <a:r>
              <a:rPr lang="kk-KZ" sz="2800" dirty="0" smtClean="0">
                <a:latin typeface="Times New Roman" pitchFamily="18" charset="0"/>
                <a:cs typeface="Times New Roman" pitchFamily="18" charset="0"/>
              </a:rPr>
              <a:t>Сынып жетекшісі ата-аналарымен байланыста болып, үй жұмысының орындалуын бақыласын.</a:t>
            </a:r>
            <a:endParaRPr lang="ru-RU" sz="2800" dirty="0" smtClean="0">
              <a:latin typeface="Times New Roman" pitchFamily="18" charset="0"/>
              <a:cs typeface="Times New Roman" pitchFamily="18" charset="0"/>
            </a:endParaRPr>
          </a:p>
          <a:p>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Шешім:</a:t>
            </a:r>
            <a:endParaRPr lang="ru-RU" dirty="0"/>
          </a:p>
        </p:txBody>
      </p:sp>
      <p:sp>
        <p:nvSpPr>
          <p:cNvPr id="3" name="Содержимое 2"/>
          <p:cNvSpPr>
            <a:spLocks noGrp="1"/>
          </p:cNvSpPr>
          <p:nvPr>
            <p:ph idx="1"/>
          </p:nvPr>
        </p:nvSpPr>
        <p:spPr>
          <a:xfrm>
            <a:off x="785786" y="928670"/>
            <a:ext cx="8229600" cy="4525963"/>
          </a:xfrm>
        </p:spPr>
        <p:txBody>
          <a:bodyPr/>
          <a:lstStyle/>
          <a:p>
            <a:r>
              <a:rPr lang="kk-KZ" dirty="0" smtClean="0"/>
              <a:t>1. </a:t>
            </a:r>
            <a:r>
              <a:rPr lang="kk-KZ" sz="2400" dirty="0" smtClean="0">
                <a:latin typeface="Times New Roman" pitchFamily="18" charset="0"/>
                <a:cs typeface="Times New Roman" pitchFamily="18" charset="0"/>
              </a:rPr>
              <a:t>Нормативтік-құқықтық құжаттарды 130 бұйрыққа сәйкес жүргізу;</a:t>
            </a:r>
          </a:p>
          <a:p>
            <a:r>
              <a:rPr lang="kk-KZ" sz="2400" dirty="0" smtClean="0">
                <a:latin typeface="Times New Roman" pitchFamily="18" charset="0"/>
                <a:cs typeface="Times New Roman" pitchFamily="18" charset="0"/>
              </a:rPr>
              <a:t>2. Білім беру үрдісінде белсенді оқыту әдістері мен АКТ қолдану және  бір “3”, “4” бар оқушылардың білім сапасын арттыру.</a:t>
            </a:r>
          </a:p>
          <a:p>
            <a:r>
              <a:rPr lang="kk-KZ" sz="2400" dirty="0" smtClean="0">
                <a:latin typeface="Times New Roman" pitchFamily="18" charset="0"/>
                <a:cs typeface="Times New Roman" pitchFamily="18" charset="0"/>
              </a:rPr>
              <a:t>3.Барлық пән мұғалімдері аудандық және облыстық, республикалық деңгейде педагогикалық тәжірибемен алмасу. </a:t>
            </a:r>
          </a:p>
          <a:p>
            <a:r>
              <a:rPr lang="kk-KZ" sz="2400" dirty="0" smtClean="0">
                <a:latin typeface="Times New Roman" pitchFamily="18" charset="0"/>
                <a:cs typeface="Times New Roman" pitchFamily="18" charset="0"/>
              </a:rPr>
              <a:t> 4. Сынып жетекшілер ата-аналармен тығыз байланыста болып, оқушылардың үй тапсырмасының орындалуын қадағалау.</a:t>
            </a:r>
          </a:p>
          <a:p>
            <a:r>
              <a:rPr lang="kk-KZ" sz="2400" dirty="0" smtClean="0">
                <a:latin typeface="Times New Roman" pitchFamily="18" charset="0"/>
                <a:cs typeface="Times New Roman" pitchFamily="18" charset="0"/>
              </a:rPr>
              <a:t>5. 1,5 сынып оқушыларының бейімделуін қанағаттанарлық деп есептелінсін. Пән мұғалімдері оқушылардың білім сапасын күшейтсін.</a:t>
            </a:r>
            <a:endParaRPr lang="ru-RU"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728" y="714356"/>
            <a:ext cx="6715172" cy="5411807"/>
          </a:xfrm>
        </p:spPr>
        <p:txBody>
          <a:bodyPr/>
          <a:lstStyle/>
          <a:p>
            <a:r>
              <a:rPr lang="ru-RU" sz="1400" b="1" dirty="0" smtClean="0">
                <a:latin typeface="Times New Roman" pitchFamily="18" charset="0"/>
                <a:cs typeface="Times New Roman" pitchFamily="18" charset="0"/>
              </a:rPr>
              <a:t>1.3. Для директора по организации образовательной деятельности:</a:t>
            </a:r>
          </a:p>
          <a:p>
            <a:r>
              <a:rPr lang="ru-RU" sz="1400" dirty="0" smtClean="0">
                <a:latin typeface="Times New Roman" pitchFamily="18" charset="0"/>
                <a:cs typeface="Times New Roman" pitchFamily="18" charset="0"/>
              </a:rPr>
              <a:t>– план учебно-воспитательной работы;</a:t>
            </a:r>
          </a:p>
          <a:p>
            <a:r>
              <a:rPr lang="ru-RU" sz="1400" dirty="0" smtClean="0">
                <a:latin typeface="Times New Roman" pitchFamily="18" charset="0"/>
                <a:cs typeface="Times New Roman" pitchFamily="18" charset="0"/>
              </a:rPr>
              <a:t>– план развития школы;</a:t>
            </a:r>
          </a:p>
          <a:p>
            <a:r>
              <a:rPr lang="ru-RU" sz="1400" dirty="0" smtClean="0">
                <a:latin typeface="Times New Roman" pitchFamily="18" charset="0"/>
                <a:cs typeface="Times New Roman" pitchFamily="18" charset="0"/>
              </a:rPr>
              <a:t>– план </a:t>
            </a:r>
            <a:r>
              <a:rPr lang="ru-RU" sz="1400" dirty="0" err="1" smtClean="0">
                <a:latin typeface="Times New Roman" pitchFamily="18" charset="0"/>
                <a:cs typeface="Times New Roman" pitchFamily="18" charset="0"/>
              </a:rPr>
              <a:t>внутришкольного</a:t>
            </a:r>
            <a:r>
              <a:rPr lang="ru-RU" sz="1400" dirty="0" smtClean="0">
                <a:latin typeface="Times New Roman" pitchFamily="18" charset="0"/>
                <a:cs typeface="Times New Roman" pitchFamily="18" charset="0"/>
              </a:rPr>
              <a:t> контроля;</a:t>
            </a:r>
          </a:p>
          <a:p>
            <a:r>
              <a:rPr lang="ru-RU" sz="1400" dirty="0" smtClean="0">
                <a:latin typeface="Times New Roman" pitchFamily="18" charset="0"/>
                <a:cs typeface="Times New Roman" pitchFamily="18" charset="0"/>
              </a:rPr>
              <a:t>– книга регистрации приказов (по основной деятельности, по личному составу, по движению учащихся);</a:t>
            </a:r>
          </a:p>
          <a:p>
            <a:r>
              <a:rPr lang="ru-RU" sz="1400" dirty="0" smtClean="0">
                <a:latin typeface="Times New Roman" pitchFamily="18" charset="0"/>
                <a:cs typeface="Times New Roman" pitchFamily="18" charset="0"/>
              </a:rPr>
              <a:t>– книга протоколов педагогического совета;</a:t>
            </a:r>
          </a:p>
          <a:p>
            <a:r>
              <a:rPr lang="ru-RU" sz="1400" dirty="0" smtClean="0">
                <a:latin typeface="Times New Roman" pitchFamily="18" charset="0"/>
                <a:cs typeface="Times New Roman" pitchFamily="18" charset="0"/>
              </a:rPr>
              <a:t>– книга учета личного состава педагогов;</a:t>
            </a:r>
          </a:p>
          <a:p>
            <a:r>
              <a:rPr lang="ru-RU" sz="1400" dirty="0" smtClean="0">
                <a:latin typeface="Times New Roman" pitchFamily="18" charset="0"/>
                <a:cs typeface="Times New Roman" pitchFamily="18" charset="0"/>
              </a:rPr>
              <a:t>– алфавитная книга записи обучающихся;</a:t>
            </a:r>
          </a:p>
          <a:p>
            <a:r>
              <a:rPr lang="ru-RU" sz="1400" dirty="0" smtClean="0">
                <a:latin typeface="Times New Roman" pitchFamily="18" charset="0"/>
                <a:cs typeface="Times New Roman" pitchFamily="18" charset="0"/>
              </a:rPr>
              <a:t>– книга учета выбывших обучающихся;</a:t>
            </a:r>
          </a:p>
          <a:p>
            <a:r>
              <a:rPr lang="ru-RU" sz="1400" dirty="0" smtClean="0">
                <a:latin typeface="Times New Roman" pitchFamily="18" charset="0"/>
                <a:cs typeface="Times New Roman" pitchFamily="18" charset="0"/>
              </a:rPr>
              <a:t>– книга учета прибывших обучающихся.</a:t>
            </a:r>
          </a:p>
          <a:p>
            <a:r>
              <a:rPr lang="ru-RU" sz="1400" dirty="0" smtClean="0">
                <a:latin typeface="Times New Roman" pitchFamily="18" charset="0"/>
                <a:cs typeface="Times New Roman" pitchFamily="18" charset="0"/>
              </a:rPr>
              <a:t>– план на </a:t>
            </a:r>
            <a:r>
              <a:rPr lang="ru-RU" sz="1400" b="1" dirty="0" smtClean="0">
                <a:latin typeface="Times New Roman" pitchFamily="18" charset="0"/>
                <a:cs typeface="Times New Roman" pitchFamily="18" charset="0"/>
              </a:rPr>
              <a:t>1.4. Для заместителей директора по УВР, ПО, ВР:</a:t>
            </a:r>
          </a:p>
          <a:p>
            <a:r>
              <a:rPr lang="ru-RU" sz="1400" dirty="0" err="1" smtClean="0">
                <a:latin typeface="Times New Roman" pitchFamily="18" charset="0"/>
                <a:cs typeface="Times New Roman" pitchFamily="18" charset="0"/>
              </a:rPr>
              <a:t>учно-методической</a:t>
            </a:r>
            <a:r>
              <a:rPr lang="ru-RU" sz="1400" dirty="0" smtClean="0">
                <a:latin typeface="Times New Roman" pitchFamily="18" charset="0"/>
                <a:cs typeface="Times New Roman" pitchFamily="18" charset="0"/>
              </a:rPr>
              <a:t> работы;</a:t>
            </a:r>
          </a:p>
          <a:p>
            <a:r>
              <a:rPr lang="ru-RU" sz="1400" dirty="0" smtClean="0">
                <a:latin typeface="Times New Roman" pitchFamily="18" charset="0"/>
                <a:cs typeface="Times New Roman" pitchFamily="18" charset="0"/>
              </a:rPr>
              <a:t>– рабочий учебный план;</a:t>
            </a:r>
          </a:p>
          <a:p>
            <a:r>
              <a:rPr lang="ru-RU" sz="1400" dirty="0" smtClean="0">
                <a:latin typeface="Times New Roman" pitchFamily="18" charset="0"/>
                <a:cs typeface="Times New Roman" pitchFamily="18" charset="0"/>
              </a:rPr>
              <a:t>– сведения об учебной нагрузке педагогов (тарификации);</a:t>
            </a:r>
          </a:p>
          <a:p>
            <a:r>
              <a:rPr lang="ru-RU" sz="1400" dirty="0" smtClean="0">
                <a:latin typeface="Times New Roman" pitchFamily="18" charset="0"/>
                <a:cs typeface="Times New Roman" pitchFamily="18" charset="0"/>
              </a:rPr>
              <a:t>– протокол заседания научно-методического совета;</a:t>
            </a:r>
          </a:p>
          <a:p>
            <a:r>
              <a:rPr lang="ru-RU" sz="1400" dirty="0" smtClean="0">
                <a:latin typeface="Times New Roman" pitchFamily="18" charset="0"/>
                <a:cs typeface="Times New Roman" pitchFamily="18" charset="0"/>
              </a:rPr>
              <a:t>– журнал учета пропущенных и замещенных уроков;</a:t>
            </a:r>
          </a:p>
          <a:p>
            <a:r>
              <a:rPr lang="ru-RU" sz="1400" dirty="0" smtClean="0">
                <a:latin typeface="Times New Roman" pitchFamily="18" charset="0"/>
                <a:cs typeface="Times New Roman" pitchFamily="18" charset="0"/>
              </a:rPr>
              <a:t>– книга учета табелей успеваемости обучающихся;</a:t>
            </a:r>
          </a:p>
          <a:p>
            <a:r>
              <a:rPr lang="ru-RU" sz="1400" dirty="0" smtClean="0">
                <a:latin typeface="Times New Roman" pitchFamily="18" charset="0"/>
                <a:cs typeface="Times New Roman" pitchFamily="18" charset="0"/>
              </a:rPr>
              <a:t>– книга учета и выдачи аттестатов об окончании основной средней школы;</a:t>
            </a:r>
          </a:p>
          <a:p>
            <a:r>
              <a:rPr lang="ru-RU" sz="1400" dirty="0" smtClean="0">
                <a:latin typeface="Times New Roman" pitchFamily="18" charset="0"/>
                <a:cs typeface="Times New Roman" pitchFamily="18" charset="0"/>
              </a:rPr>
              <a:t>– книга учета и выдачи аттестатов об общем среднем образовании;</a:t>
            </a:r>
          </a:p>
          <a:p>
            <a:r>
              <a:rPr lang="ru-RU" sz="1400" dirty="0" smtClean="0">
                <a:latin typeface="Times New Roman" pitchFamily="18" charset="0"/>
                <a:cs typeface="Times New Roman" pitchFamily="18" charset="0"/>
              </a:rPr>
              <a:t>– книга учета выдачи похвальных листов и похвальных грамот.</a:t>
            </a:r>
          </a:p>
          <a:p>
            <a:endParaRPr lang="ru-RU" sz="1200" dirty="0" smtClean="0">
              <a:latin typeface="Times New Roman" pitchFamily="18" charset="0"/>
              <a:cs typeface="Times New Roman" pitchFamily="18" charset="0"/>
            </a:endParaRP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lstStyle/>
          <a:p>
            <a:r>
              <a:rPr lang="ru-RU" sz="3200" b="1" dirty="0" smtClean="0">
                <a:ln>
                  <a:solidFill>
                    <a:schemeClr val="tx1"/>
                  </a:solidFill>
                </a:ln>
                <a:solidFill>
                  <a:srgbClr val="7030A0"/>
                </a:solidFill>
                <a:latin typeface="Times New Roman" pitchFamily="18" charset="0"/>
                <a:cs typeface="Times New Roman" pitchFamily="18" charset="0"/>
              </a:rPr>
              <a:t>   Качественный состав педагогов</a:t>
            </a:r>
            <a:br>
              <a:rPr lang="ru-RU" sz="3200" b="1" dirty="0" smtClean="0">
                <a:ln>
                  <a:solidFill>
                    <a:schemeClr val="tx1"/>
                  </a:solidFill>
                </a:ln>
                <a:solidFill>
                  <a:srgbClr val="7030A0"/>
                </a:solidFill>
                <a:latin typeface="Times New Roman" pitchFamily="18" charset="0"/>
                <a:cs typeface="Times New Roman" pitchFamily="18" charset="0"/>
              </a:rPr>
            </a:br>
            <a:r>
              <a:rPr lang="ru-RU" sz="3200" b="1" dirty="0" smtClean="0">
                <a:ln>
                  <a:solidFill>
                    <a:schemeClr val="tx1"/>
                  </a:solidFill>
                </a:ln>
                <a:solidFill>
                  <a:srgbClr val="7030A0"/>
                </a:solidFill>
                <a:latin typeface="Times New Roman" pitchFamily="18" charset="0"/>
                <a:cs typeface="Times New Roman" pitchFamily="18" charset="0"/>
              </a:rPr>
              <a:t>     на 2020-2021 учебный год 42 педагога</a:t>
            </a:r>
            <a:br>
              <a:rPr lang="ru-RU" sz="3200" b="1" dirty="0" smtClean="0">
                <a:ln>
                  <a:solidFill>
                    <a:schemeClr val="tx1"/>
                  </a:solidFill>
                </a:ln>
                <a:solidFill>
                  <a:srgbClr val="7030A0"/>
                </a:solidFill>
                <a:latin typeface="Times New Roman" pitchFamily="18" charset="0"/>
                <a:cs typeface="Times New Roman" pitchFamily="18" charset="0"/>
              </a:rPr>
            </a:br>
            <a:r>
              <a:rPr lang="ru-RU" sz="3200" b="1" dirty="0" smtClean="0">
                <a:ln>
                  <a:solidFill>
                    <a:schemeClr val="tx1"/>
                  </a:solidFill>
                </a:ln>
                <a:solidFill>
                  <a:srgbClr val="7030A0"/>
                </a:solidFill>
                <a:latin typeface="Times New Roman" pitchFamily="18" charset="0"/>
                <a:cs typeface="Times New Roman" pitchFamily="18" charset="0"/>
              </a:rPr>
              <a:t/>
            </a:r>
            <a:br>
              <a:rPr lang="ru-RU" sz="3200" b="1" dirty="0" smtClean="0">
                <a:ln>
                  <a:solidFill>
                    <a:schemeClr val="tx1"/>
                  </a:solidFill>
                </a:ln>
                <a:solidFill>
                  <a:srgbClr val="7030A0"/>
                </a:solidFill>
                <a:latin typeface="Times New Roman" pitchFamily="18" charset="0"/>
                <a:cs typeface="Times New Roman" pitchFamily="18" charset="0"/>
              </a:rPr>
            </a:br>
            <a:r>
              <a:rPr lang="ru-RU" sz="3200" dirty="0" smtClean="0">
                <a:ln>
                  <a:solidFill>
                    <a:schemeClr val="tx1"/>
                  </a:solidFill>
                </a:ln>
              </a:rPr>
              <a:t> </a:t>
            </a:r>
            <a:endParaRPr lang="ru-RU" sz="3200" dirty="0">
              <a:ln>
                <a:solidFill>
                  <a:schemeClr val="tx1"/>
                </a:solidFill>
              </a:ln>
            </a:endParaRPr>
          </a:p>
        </p:txBody>
      </p:sp>
      <p:graphicFrame>
        <p:nvGraphicFramePr>
          <p:cNvPr id="4" name="Содержимое 3"/>
          <p:cNvGraphicFramePr>
            <a:graphicFrameLocks noGrp="1"/>
          </p:cNvGraphicFramePr>
          <p:nvPr>
            <p:ph idx="1"/>
          </p:nvPr>
        </p:nvGraphicFramePr>
        <p:xfrm>
          <a:off x="2214546" y="1714488"/>
          <a:ext cx="5500726" cy="4785360"/>
        </p:xfrm>
        <a:graphic>
          <a:graphicData uri="http://schemas.openxmlformats.org/drawingml/2006/table">
            <a:tbl>
              <a:tblPr firstRow="1" bandRow="1">
                <a:tableStyleId>{00A15C55-8517-42AA-B614-E9B94910E393}</a:tableStyleId>
              </a:tblPr>
              <a:tblGrid>
                <a:gridCol w="1740732">
                  <a:extLst>
                    <a:ext uri="{9D8B030D-6E8A-4147-A177-3AD203B41FA5}">
                      <a16:colId xmlns="" xmlns:a16="http://schemas.microsoft.com/office/drawing/2014/main" val="20000"/>
                    </a:ext>
                  </a:extLst>
                </a:gridCol>
                <a:gridCol w="1857388">
                  <a:extLst>
                    <a:ext uri="{9D8B030D-6E8A-4147-A177-3AD203B41FA5}">
                      <a16:colId xmlns="" xmlns:a16="http://schemas.microsoft.com/office/drawing/2014/main" val="20001"/>
                    </a:ext>
                  </a:extLst>
                </a:gridCol>
                <a:gridCol w="1902606"/>
              </a:tblGrid>
              <a:tr h="502920">
                <a:tc rowSpan="2">
                  <a:txBody>
                    <a:bodyPr/>
                    <a:lstStyle/>
                    <a:p>
                      <a:pPr algn="ctr"/>
                      <a:r>
                        <a:rPr lang="ru-RU" sz="2000" dirty="0" smtClean="0">
                          <a:solidFill>
                            <a:schemeClr val="tx1"/>
                          </a:solidFill>
                          <a:latin typeface="Times New Roman" pitchFamily="18" charset="0"/>
                          <a:cs typeface="Times New Roman" pitchFamily="18" charset="0"/>
                        </a:rPr>
                        <a:t>Всего педагогов </a:t>
                      </a:r>
                    </a:p>
                    <a:p>
                      <a:pPr algn="ctr"/>
                      <a:r>
                        <a:rPr lang="kk-KZ" sz="2000" dirty="0" smtClean="0">
                          <a:solidFill>
                            <a:schemeClr val="tx1"/>
                          </a:solidFill>
                          <a:latin typeface="Times New Roman" pitchFamily="18" charset="0"/>
                          <a:cs typeface="Times New Roman" pitchFamily="18" charset="0"/>
                        </a:rPr>
                        <a:t>42</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ru-RU" sz="2000" b="0" dirty="0" smtClean="0">
                          <a:solidFill>
                            <a:schemeClr val="tx1"/>
                          </a:solidFill>
                          <a:latin typeface="Times New Roman" pitchFamily="18" charset="0"/>
                          <a:cs typeface="Times New Roman" pitchFamily="18" charset="0"/>
                        </a:rPr>
                        <a:t>Высшее образование</a:t>
                      </a:r>
                      <a:endParaRPr lang="ru-RU" sz="20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kk-KZ" sz="2400" dirty="0" smtClean="0">
                          <a:solidFill>
                            <a:schemeClr val="tx1"/>
                          </a:solidFill>
                          <a:latin typeface="Times New Roman" pitchFamily="18" charset="0"/>
                          <a:cs typeface="Times New Roman" pitchFamily="18" charset="0"/>
                        </a:rPr>
                        <a:t>38</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 xmlns:a16="http://schemas.microsoft.com/office/drawing/2014/main" val="10000"/>
                  </a:ext>
                </a:extLst>
              </a:tr>
              <a:tr h="502920">
                <a:tc vMerge="1">
                  <a:txBody>
                    <a:bodyPr/>
                    <a:lstStyle/>
                    <a:p>
                      <a:endParaRPr lang="ru-RU"/>
                    </a:p>
                  </a:txBody>
                  <a:tcPr/>
                </a:tc>
                <a:tc>
                  <a:txBody>
                    <a:bodyPr/>
                    <a:lstStyle/>
                    <a:p>
                      <a:pPr algn="ctr"/>
                      <a:r>
                        <a:rPr lang="ru-RU" sz="2000" dirty="0" smtClean="0">
                          <a:solidFill>
                            <a:schemeClr val="tx1"/>
                          </a:solidFill>
                          <a:latin typeface="Times New Roman" pitchFamily="18" charset="0"/>
                          <a:cs typeface="Times New Roman" pitchFamily="18" charset="0"/>
                        </a:rPr>
                        <a:t>Средне специальное</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kk-KZ" sz="2400" dirty="0" smtClean="0">
                          <a:solidFill>
                            <a:schemeClr val="tx1"/>
                          </a:solidFill>
                          <a:latin typeface="Times New Roman" pitchFamily="18" charset="0"/>
                          <a:cs typeface="Times New Roman" pitchFamily="18" charset="0"/>
                        </a:rPr>
                        <a:t>4</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437623">
                <a:tc rowSpan="6">
                  <a:txBody>
                    <a:bodyPr/>
                    <a:lstStyle/>
                    <a:p>
                      <a:pPr algn="ctr"/>
                      <a:endParaRPr lang="kk-KZ" dirty="0" smtClean="0"/>
                    </a:p>
                    <a:p>
                      <a:pPr algn="ctr"/>
                      <a:endParaRPr lang="kk-KZ" dirty="0" smtClean="0"/>
                    </a:p>
                    <a:p>
                      <a:pPr algn="ctr"/>
                      <a:endParaRPr lang="kk-KZ" dirty="0" smtClean="0"/>
                    </a:p>
                    <a:p>
                      <a:pPr algn="ctr"/>
                      <a:r>
                        <a:rPr lang="kk-KZ" dirty="0" smtClean="0"/>
                        <a:t>Категория</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dirty="0" smtClean="0"/>
                        <a:t>Высшая</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2400" dirty="0" smtClean="0">
                          <a:latin typeface="Times New Roman" pitchFamily="18" charset="0"/>
                          <a:cs typeface="Times New Roman" pitchFamily="18" charset="0"/>
                        </a:rPr>
                        <a:t>4</a:t>
                      </a:r>
                      <a:endParaRPr lang="ru-RU" sz="2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228600">
                <a:tc v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dirty="0" smtClean="0"/>
                        <a:t>Первая</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2400" dirty="0" smtClean="0">
                          <a:solidFill>
                            <a:schemeClr val="tx1"/>
                          </a:solidFill>
                          <a:latin typeface="Times New Roman" pitchFamily="18" charset="0"/>
                          <a:cs typeface="Times New Roman" pitchFamily="18" charset="0"/>
                        </a:rPr>
                        <a:t>7</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228600">
                <a:tc vMerge="1">
                  <a:txBody>
                    <a:bodyPr/>
                    <a:lstStyle/>
                    <a:p>
                      <a:endParaRPr lang="ru-RU"/>
                    </a:p>
                  </a:txBody>
                  <a:tcPr/>
                </a:tc>
                <a:tc>
                  <a:txBody>
                    <a:bodyPr/>
                    <a:lstStyle/>
                    <a:p>
                      <a:r>
                        <a:rPr lang="kk-KZ" dirty="0" smtClean="0"/>
                        <a:t>вторая</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2400" dirty="0" smtClean="0">
                          <a:solidFill>
                            <a:schemeClr val="tx1"/>
                          </a:solidFill>
                          <a:latin typeface="Times New Roman" pitchFamily="18" charset="0"/>
                          <a:cs typeface="Times New Roman" pitchFamily="18" charset="0"/>
                        </a:rPr>
                        <a:t>5</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vMerge="1">
                  <a:txBody>
                    <a:bodyPr/>
                    <a:lstStyle/>
                    <a:p>
                      <a:endParaRPr lang="ru-RU"/>
                    </a:p>
                  </a:txBody>
                  <a:tcPr/>
                </a:tc>
                <a:tc>
                  <a:txBody>
                    <a:bodyPr/>
                    <a:lstStyle/>
                    <a:p>
                      <a:r>
                        <a:rPr lang="kk-KZ" dirty="0" smtClean="0"/>
                        <a:t>Б/к</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2400" dirty="0" smtClean="0">
                          <a:solidFill>
                            <a:schemeClr val="tx1"/>
                          </a:solidFill>
                          <a:latin typeface="Times New Roman" pitchFamily="18" charset="0"/>
                          <a:cs typeface="Times New Roman" pitchFamily="18" charset="0"/>
                        </a:rPr>
                        <a:t>8</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9889">
                <a:tc v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dirty="0" smtClean="0"/>
                        <a:t>Педагог- эксперт</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2400" dirty="0" smtClean="0">
                          <a:solidFill>
                            <a:schemeClr val="tx1"/>
                          </a:solidFill>
                          <a:latin typeface="Times New Roman" pitchFamily="18" charset="0"/>
                          <a:cs typeface="Times New Roman" pitchFamily="18" charset="0"/>
                        </a:rPr>
                        <a:t>15</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7623">
                <a:tc vMerge="1">
                  <a:txBody>
                    <a:bodyPr/>
                    <a:lstStyle/>
                    <a:p>
                      <a:endParaRPr lang="ru-R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dirty="0" smtClean="0"/>
                        <a:t>Педагог-модератор</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2400" dirty="0" smtClean="0">
                          <a:solidFill>
                            <a:schemeClr val="tx1"/>
                          </a:solidFill>
                          <a:latin typeface="Times New Roman" pitchFamily="18" charset="0"/>
                          <a:cs typeface="Times New Roman" pitchFamily="18" charset="0"/>
                        </a:rPr>
                        <a:t>3</a:t>
                      </a:r>
                      <a:endParaRPr lang="ru-RU" sz="2400" dirty="0" smtClean="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437623">
                <a:tc gridSpan="2">
                  <a:txBody>
                    <a:bodyPr/>
                    <a:lstStyle/>
                    <a:p>
                      <a:pPr algn="ctr"/>
                      <a:r>
                        <a:rPr lang="ru-RU" dirty="0" smtClean="0"/>
                        <a:t>Качественный состав</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400" dirty="0" smtClean="0">
                          <a:solidFill>
                            <a:schemeClr val="tx1"/>
                          </a:solidFill>
                          <a:latin typeface="Times New Roman" pitchFamily="18" charset="0"/>
                          <a:cs typeface="Times New Roman" pitchFamily="18" charset="0"/>
                        </a:rPr>
                        <a:t>62%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lstStyle/>
          <a:p>
            <a:r>
              <a:rPr lang="ru-RU" sz="3200" b="1" dirty="0" smtClean="0">
                <a:ln>
                  <a:solidFill>
                    <a:schemeClr val="tx1"/>
                  </a:solidFill>
                </a:ln>
                <a:solidFill>
                  <a:srgbClr val="7030A0"/>
                </a:solidFill>
                <a:latin typeface="Times New Roman" pitchFamily="18" charset="0"/>
                <a:cs typeface="Times New Roman" pitchFamily="18" charset="0"/>
              </a:rPr>
              <a:t>  Качественный состав педагогов</a:t>
            </a:r>
            <a:br>
              <a:rPr lang="ru-RU" sz="3200" b="1" dirty="0" smtClean="0">
                <a:ln>
                  <a:solidFill>
                    <a:schemeClr val="tx1"/>
                  </a:solidFill>
                </a:ln>
                <a:solidFill>
                  <a:srgbClr val="7030A0"/>
                </a:solidFill>
                <a:latin typeface="Times New Roman" pitchFamily="18" charset="0"/>
                <a:cs typeface="Times New Roman" pitchFamily="18" charset="0"/>
              </a:rPr>
            </a:br>
            <a:r>
              <a:rPr lang="ru-RU" sz="3200" b="1" dirty="0" smtClean="0">
                <a:ln>
                  <a:solidFill>
                    <a:schemeClr val="tx1"/>
                  </a:solidFill>
                </a:ln>
                <a:solidFill>
                  <a:srgbClr val="7030A0"/>
                </a:solidFill>
                <a:latin typeface="Times New Roman" pitchFamily="18" charset="0"/>
                <a:cs typeface="Times New Roman" pitchFamily="18" charset="0"/>
              </a:rPr>
              <a:t>составляет </a:t>
            </a:r>
            <a:br>
              <a:rPr lang="ru-RU" sz="3200" b="1" dirty="0" smtClean="0">
                <a:ln>
                  <a:solidFill>
                    <a:schemeClr val="tx1"/>
                  </a:solidFill>
                </a:ln>
                <a:solidFill>
                  <a:srgbClr val="7030A0"/>
                </a:solidFill>
                <a:latin typeface="Times New Roman" pitchFamily="18" charset="0"/>
                <a:cs typeface="Times New Roman" pitchFamily="18" charset="0"/>
              </a:rPr>
            </a:br>
            <a:r>
              <a:rPr lang="ru-RU" sz="3200" b="1" dirty="0" smtClean="0">
                <a:ln>
                  <a:solidFill>
                    <a:schemeClr val="tx1"/>
                  </a:solidFill>
                </a:ln>
                <a:solidFill>
                  <a:srgbClr val="7030A0"/>
                </a:solidFill>
                <a:latin typeface="Times New Roman" pitchFamily="18" charset="0"/>
                <a:cs typeface="Times New Roman" pitchFamily="18" charset="0"/>
              </a:rPr>
              <a:t>начальная школа -75%</a:t>
            </a:r>
            <a:br>
              <a:rPr lang="ru-RU" sz="3200" b="1" dirty="0" smtClean="0">
                <a:ln>
                  <a:solidFill>
                    <a:schemeClr val="tx1"/>
                  </a:solidFill>
                </a:ln>
                <a:solidFill>
                  <a:srgbClr val="7030A0"/>
                </a:solidFill>
                <a:latin typeface="Times New Roman" pitchFamily="18" charset="0"/>
                <a:cs typeface="Times New Roman" pitchFamily="18" charset="0"/>
              </a:rPr>
            </a:br>
            <a:r>
              <a:rPr lang="ru-RU" sz="3200" dirty="0" smtClean="0">
                <a:ln>
                  <a:solidFill>
                    <a:schemeClr val="tx1"/>
                  </a:solidFill>
                </a:ln>
              </a:rPr>
              <a:t> </a:t>
            </a:r>
            <a:endParaRPr lang="ru-RU" sz="3200" dirty="0">
              <a:ln>
                <a:solidFill>
                  <a:schemeClr val="tx1"/>
                </a:solidFill>
              </a:ln>
            </a:endParaRPr>
          </a:p>
        </p:txBody>
      </p:sp>
      <p:graphicFrame>
        <p:nvGraphicFramePr>
          <p:cNvPr id="4" name="Содержимое 3"/>
          <p:cNvGraphicFramePr>
            <a:graphicFrameLocks noGrp="1"/>
          </p:cNvGraphicFramePr>
          <p:nvPr>
            <p:ph idx="1"/>
          </p:nvPr>
        </p:nvGraphicFramePr>
        <p:xfrm>
          <a:off x="2071670" y="1928802"/>
          <a:ext cx="5500726" cy="4328160"/>
        </p:xfrm>
        <a:graphic>
          <a:graphicData uri="http://schemas.openxmlformats.org/drawingml/2006/table">
            <a:tbl>
              <a:tblPr firstRow="1" bandRow="1">
                <a:tableStyleId>{00A15C55-8517-42AA-B614-E9B94910E393}</a:tableStyleId>
              </a:tblPr>
              <a:tblGrid>
                <a:gridCol w="1740732">
                  <a:extLst>
                    <a:ext uri="{9D8B030D-6E8A-4147-A177-3AD203B41FA5}">
                      <a16:colId xmlns="" xmlns:a16="http://schemas.microsoft.com/office/drawing/2014/main" val="20000"/>
                    </a:ext>
                  </a:extLst>
                </a:gridCol>
                <a:gridCol w="1857388">
                  <a:extLst>
                    <a:ext uri="{9D8B030D-6E8A-4147-A177-3AD203B41FA5}">
                      <a16:colId xmlns="" xmlns:a16="http://schemas.microsoft.com/office/drawing/2014/main" val="20001"/>
                    </a:ext>
                  </a:extLst>
                </a:gridCol>
                <a:gridCol w="1902606"/>
              </a:tblGrid>
              <a:tr h="502920">
                <a:tc rowSpan="2">
                  <a:txBody>
                    <a:bodyPr/>
                    <a:lstStyle/>
                    <a:p>
                      <a:pPr algn="ctr"/>
                      <a:r>
                        <a:rPr lang="ru-RU" sz="2000" dirty="0" smtClean="0">
                          <a:solidFill>
                            <a:schemeClr val="tx1"/>
                          </a:solidFill>
                          <a:latin typeface="Times New Roman" pitchFamily="18" charset="0"/>
                          <a:cs typeface="Times New Roman" pitchFamily="18" charset="0"/>
                        </a:rPr>
                        <a:t>Всего педагогов </a:t>
                      </a:r>
                    </a:p>
                    <a:p>
                      <a:pPr algn="ctr"/>
                      <a:r>
                        <a:rPr lang="kk-KZ" sz="2000" dirty="0" smtClean="0">
                          <a:solidFill>
                            <a:schemeClr val="tx1"/>
                          </a:solidFill>
                          <a:latin typeface="Times New Roman" pitchFamily="18" charset="0"/>
                          <a:cs typeface="Times New Roman" pitchFamily="18" charset="0"/>
                        </a:rPr>
                        <a:t>8</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ru-RU" sz="2000" b="0" dirty="0" smtClean="0">
                          <a:solidFill>
                            <a:schemeClr val="tx1"/>
                          </a:solidFill>
                          <a:latin typeface="Times New Roman" pitchFamily="18" charset="0"/>
                          <a:cs typeface="Times New Roman" pitchFamily="18" charset="0"/>
                        </a:rPr>
                        <a:t>Высшее образование</a:t>
                      </a:r>
                      <a:endParaRPr lang="ru-RU" sz="20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kk-KZ" sz="2400" dirty="0" smtClean="0">
                          <a:solidFill>
                            <a:schemeClr val="tx1"/>
                          </a:solidFill>
                          <a:latin typeface="Times New Roman" pitchFamily="18" charset="0"/>
                          <a:cs typeface="Times New Roman" pitchFamily="18" charset="0"/>
                        </a:rPr>
                        <a:t>8</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 xmlns:a16="http://schemas.microsoft.com/office/drawing/2014/main" val="10000"/>
                  </a:ext>
                </a:extLst>
              </a:tr>
              <a:tr h="502920">
                <a:tc vMerge="1">
                  <a:txBody>
                    <a:bodyPr/>
                    <a:lstStyle/>
                    <a:p>
                      <a:endParaRPr lang="ru-RU"/>
                    </a:p>
                  </a:txBody>
                  <a:tcPr/>
                </a:tc>
                <a:tc>
                  <a:txBody>
                    <a:bodyPr/>
                    <a:lstStyle/>
                    <a:p>
                      <a:pPr algn="ctr"/>
                      <a:r>
                        <a:rPr lang="ru-RU" sz="2000" dirty="0" smtClean="0">
                          <a:solidFill>
                            <a:schemeClr val="tx1"/>
                          </a:solidFill>
                          <a:latin typeface="Times New Roman" pitchFamily="18" charset="0"/>
                          <a:cs typeface="Times New Roman" pitchFamily="18" charset="0"/>
                        </a:rPr>
                        <a:t>Средне специальное</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kk-KZ" sz="2400" dirty="0" smtClean="0">
                          <a:solidFill>
                            <a:schemeClr val="tx1"/>
                          </a:solidFill>
                          <a:latin typeface="Times New Roman" pitchFamily="18" charset="0"/>
                          <a:cs typeface="Times New Roman" pitchFamily="18" charset="0"/>
                        </a:rPr>
                        <a:t>0</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437623">
                <a:tc rowSpan="6">
                  <a:txBody>
                    <a:bodyPr/>
                    <a:lstStyle/>
                    <a:p>
                      <a:pPr algn="ctr"/>
                      <a:endParaRPr lang="kk-KZ" dirty="0" smtClean="0"/>
                    </a:p>
                    <a:p>
                      <a:pPr algn="ctr"/>
                      <a:endParaRPr lang="kk-KZ" dirty="0" smtClean="0"/>
                    </a:p>
                    <a:p>
                      <a:pPr algn="ctr"/>
                      <a:endParaRPr lang="kk-KZ" dirty="0" smtClean="0"/>
                    </a:p>
                    <a:p>
                      <a:pPr algn="ctr"/>
                      <a:r>
                        <a:rPr lang="kk-KZ" dirty="0" smtClean="0"/>
                        <a:t>Категория</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dirty="0" smtClean="0"/>
                        <a:t>Высшая</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2400" dirty="0" smtClean="0">
                          <a:latin typeface="Times New Roman" pitchFamily="18" charset="0"/>
                          <a:cs typeface="Times New Roman" pitchFamily="18" charset="0"/>
                        </a:rPr>
                        <a:t>0</a:t>
                      </a:r>
                      <a:endParaRPr lang="ru-RU" sz="2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228600">
                <a:tc v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dirty="0" smtClean="0"/>
                        <a:t>Первая</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2400" dirty="0" smtClean="0">
                          <a:solidFill>
                            <a:schemeClr val="tx1"/>
                          </a:solidFill>
                          <a:latin typeface="Times New Roman" pitchFamily="18" charset="0"/>
                          <a:cs typeface="Times New Roman" pitchFamily="18" charset="0"/>
                        </a:rPr>
                        <a:t>1</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228600">
                <a:tc vMerge="1">
                  <a:txBody>
                    <a:bodyPr/>
                    <a:lstStyle/>
                    <a:p>
                      <a:endParaRPr lang="ru-RU"/>
                    </a:p>
                  </a:txBody>
                  <a:tcPr/>
                </a:tc>
                <a:tc>
                  <a:txBody>
                    <a:bodyPr/>
                    <a:lstStyle/>
                    <a:p>
                      <a:r>
                        <a:rPr lang="kk-KZ" dirty="0" smtClean="0"/>
                        <a:t>вторая</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2400" dirty="0" smtClean="0">
                          <a:solidFill>
                            <a:schemeClr val="tx1"/>
                          </a:solidFill>
                          <a:latin typeface="Times New Roman" pitchFamily="18" charset="0"/>
                          <a:cs typeface="Times New Roman" pitchFamily="18" charset="0"/>
                        </a:rPr>
                        <a:t>1</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vMerge="1">
                  <a:txBody>
                    <a:bodyPr/>
                    <a:lstStyle/>
                    <a:p>
                      <a:endParaRPr lang="ru-RU"/>
                    </a:p>
                  </a:txBody>
                  <a:tcPr/>
                </a:tc>
                <a:tc>
                  <a:txBody>
                    <a:bodyPr/>
                    <a:lstStyle/>
                    <a:p>
                      <a:r>
                        <a:rPr lang="kk-KZ" dirty="0" smtClean="0"/>
                        <a:t>Б/к</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2400" dirty="0" smtClean="0">
                          <a:solidFill>
                            <a:schemeClr val="tx1"/>
                          </a:solidFill>
                          <a:latin typeface="Times New Roman" pitchFamily="18" charset="0"/>
                          <a:cs typeface="Times New Roman" pitchFamily="18" charset="0"/>
                        </a:rPr>
                        <a:t>0</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9889">
                <a:tc v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dirty="0" smtClean="0"/>
                        <a:t>Педагог- эксперт</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2400" dirty="0" smtClean="0">
                          <a:solidFill>
                            <a:schemeClr val="tx1"/>
                          </a:solidFill>
                          <a:latin typeface="Times New Roman" pitchFamily="18" charset="0"/>
                          <a:cs typeface="Times New Roman" pitchFamily="18" charset="0"/>
                        </a:rPr>
                        <a:t>5</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7623">
                <a:tc vMerge="1">
                  <a:txBody>
                    <a:bodyPr/>
                    <a:lstStyle/>
                    <a:p>
                      <a:endParaRPr lang="ru-R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dirty="0" smtClean="0"/>
                        <a:t>Педагог-модератор</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2400" dirty="0" smtClean="0">
                          <a:solidFill>
                            <a:schemeClr val="tx1"/>
                          </a:solidFill>
                          <a:latin typeface="Times New Roman" pitchFamily="18" charset="0"/>
                          <a:cs typeface="Times New Roman" pitchFamily="18" charset="0"/>
                        </a:rPr>
                        <a:t>1</a:t>
                      </a:r>
                      <a:endParaRPr lang="ru-RU" sz="2400" dirty="0" smtClean="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lstStyle/>
          <a:p>
            <a:r>
              <a:rPr lang="ru-RU" sz="3200" b="1" dirty="0" smtClean="0">
                <a:ln>
                  <a:solidFill>
                    <a:schemeClr val="tx1"/>
                  </a:solidFill>
                </a:ln>
                <a:solidFill>
                  <a:srgbClr val="7030A0"/>
                </a:solidFill>
                <a:latin typeface="Times New Roman" pitchFamily="18" charset="0"/>
                <a:cs typeface="Times New Roman" pitchFamily="18" charset="0"/>
              </a:rPr>
              <a:t>   Качественный состав педагогов</a:t>
            </a:r>
            <a:br>
              <a:rPr lang="ru-RU" sz="3200" b="1" dirty="0" smtClean="0">
                <a:ln>
                  <a:solidFill>
                    <a:schemeClr val="tx1"/>
                  </a:solidFill>
                </a:ln>
                <a:solidFill>
                  <a:srgbClr val="7030A0"/>
                </a:solidFill>
                <a:latin typeface="Times New Roman" pitchFamily="18" charset="0"/>
                <a:cs typeface="Times New Roman" pitchFamily="18" charset="0"/>
              </a:rPr>
            </a:br>
            <a:r>
              <a:rPr lang="ru-RU" sz="3200" b="1" dirty="0" smtClean="0">
                <a:ln>
                  <a:solidFill>
                    <a:schemeClr val="tx1"/>
                  </a:solidFill>
                </a:ln>
                <a:solidFill>
                  <a:srgbClr val="7030A0"/>
                </a:solidFill>
                <a:latin typeface="Times New Roman" pitchFamily="18" charset="0"/>
                <a:cs typeface="Times New Roman" pitchFamily="18" charset="0"/>
              </a:rPr>
              <a:t>   составляет </a:t>
            </a:r>
            <a:br>
              <a:rPr lang="ru-RU" sz="3200" b="1" dirty="0" smtClean="0">
                <a:ln>
                  <a:solidFill>
                    <a:schemeClr val="tx1"/>
                  </a:solidFill>
                </a:ln>
                <a:solidFill>
                  <a:srgbClr val="7030A0"/>
                </a:solidFill>
                <a:latin typeface="Times New Roman" pitchFamily="18" charset="0"/>
                <a:cs typeface="Times New Roman" pitchFamily="18" charset="0"/>
              </a:rPr>
            </a:br>
            <a:r>
              <a:rPr lang="ru-RU" sz="3200" b="1" dirty="0" smtClean="0">
                <a:ln>
                  <a:solidFill>
                    <a:schemeClr val="tx1"/>
                  </a:solidFill>
                </a:ln>
                <a:solidFill>
                  <a:srgbClr val="7030A0"/>
                </a:solidFill>
                <a:latin typeface="Times New Roman" pitchFamily="18" charset="0"/>
                <a:cs typeface="Times New Roman" pitchFamily="18" charset="0"/>
              </a:rPr>
              <a:t>   с 5-11 класс - 67 %</a:t>
            </a:r>
            <a:br>
              <a:rPr lang="ru-RU" sz="3200" b="1" dirty="0" smtClean="0">
                <a:ln>
                  <a:solidFill>
                    <a:schemeClr val="tx1"/>
                  </a:solidFill>
                </a:ln>
                <a:solidFill>
                  <a:srgbClr val="7030A0"/>
                </a:solidFill>
                <a:latin typeface="Times New Roman" pitchFamily="18" charset="0"/>
                <a:cs typeface="Times New Roman" pitchFamily="18" charset="0"/>
              </a:rPr>
            </a:br>
            <a:r>
              <a:rPr lang="ru-RU" sz="3200" dirty="0" smtClean="0">
                <a:ln>
                  <a:solidFill>
                    <a:schemeClr val="tx1"/>
                  </a:solidFill>
                </a:ln>
              </a:rPr>
              <a:t> </a:t>
            </a:r>
            <a:endParaRPr lang="ru-RU" sz="3200" dirty="0">
              <a:ln>
                <a:solidFill>
                  <a:schemeClr val="tx1"/>
                </a:solidFill>
              </a:ln>
            </a:endParaRPr>
          </a:p>
        </p:txBody>
      </p:sp>
      <p:graphicFrame>
        <p:nvGraphicFramePr>
          <p:cNvPr id="4" name="Содержимое 3"/>
          <p:cNvGraphicFramePr>
            <a:graphicFrameLocks noGrp="1"/>
          </p:cNvGraphicFramePr>
          <p:nvPr>
            <p:ph idx="1"/>
          </p:nvPr>
        </p:nvGraphicFramePr>
        <p:xfrm>
          <a:off x="1928794" y="2071678"/>
          <a:ext cx="5500726" cy="4328160"/>
        </p:xfrm>
        <a:graphic>
          <a:graphicData uri="http://schemas.openxmlformats.org/drawingml/2006/table">
            <a:tbl>
              <a:tblPr firstRow="1" bandRow="1">
                <a:tableStyleId>{00A15C55-8517-42AA-B614-E9B94910E393}</a:tableStyleId>
              </a:tblPr>
              <a:tblGrid>
                <a:gridCol w="1740732">
                  <a:extLst>
                    <a:ext uri="{9D8B030D-6E8A-4147-A177-3AD203B41FA5}">
                      <a16:colId xmlns="" xmlns:a16="http://schemas.microsoft.com/office/drawing/2014/main" val="20000"/>
                    </a:ext>
                  </a:extLst>
                </a:gridCol>
                <a:gridCol w="1857388">
                  <a:extLst>
                    <a:ext uri="{9D8B030D-6E8A-4147-A177-3AD203B41FA5}">
                      <a16:colId xmlns="" xmlns:a16="http://schemas.microsoft.com/office/drawing/2014/main" val="20001"/>
                    </a:ext>
                  </a:extLst>
                </a:gridCol>
                <a:gridCol w="1902606"/>
              </a:tblGrid>
              <a:tr h="502920">
                <a:tc rowSpan="2">
                  <a:txBody>
                    <a:bodyPr/>
                    <a:lstStyle/>
                    <a:p>
                      <a:pPr algn="ctr"/>
                      <a:r>
                        <a:rPr lang="ru-RU" sz="2000" dirty="0" smtClean="0">
                          <a:solidFill>
                            <a:schemeClr val="tx1"/>
                          </a:solidFill>
                          <a:latin typeface="Times New Roman" pitchFamily="18" charset="0"/>
                          <a:cs typeface="Times New Roman" pitchFamily="18" charset="0"/>
                        </a:rPr>
                        <a:t>Всего педагогов </a:t>
                      </a:r>
                    </a:p>
                    <a:p>
                      <a:pPr algn="ctr"/>
                      <a:r>
                        <a:rPr lang="kk-KZ" sz="2000" dirty="0" smtClean="0">
                          <a:solidFill>
                            <a:schemeClr val="tx1"/>
                          </a:solidFill>
                          <a:latin typeface="Times New Roman" pitchFamily="18" charset="0"/>
                          <a:cs typeface="Times New Roman" pitchFamily="18" charset="0"/>
                        </a:rPr>
                        <a:t>8</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ru-RU" sz="2000" b="0" dirty="0" smtClean="0">
                          <a:solidFill>
                            <a:schemeClr val="tx1"/>
                          </a:solidFill>
                          <a:latin typeface="Times New Roman" pitchFamily="18" charset="0"/>
                          <a:cs typeface="Times New Roman" pitchFamily="18" charset="0"/>
                        </a:rPr>
                        <a:t>Высшее образование</a:t>
                      </a:r>
                      <a:endParaRPr lang="ru-RU" sz="20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kk-KZ" sz="2400" dirty="0" smtClean="0">
                          <a:solidFill>
                            <a:schemeClr val="tx1"/>
                          </a:solidFill>
                          <a:latin typeface="Times New Roman" pitchFamily="18" charset="0"/>
                          <a:cs typeface="Times New Roman" pitchFamily="18" charset="0"/>
                        </a:rPr>
                        <a:t>30</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 xmlns:a16="http://schemas.microsoft.com/office/drawing/2014/main" val="10000"/>
                  </a:ext>
                </a:extLst>
              </a:tr>
              <a:tr h="502920">
                <a:tc vMerge="1">
                  <a:txBody>
                    <a:bodyPr/>
                    <a:lstStyle/>
                    <a:p>
                      <a:endParaRPr lang="ru-RU"/>
                    </a:p>
                  </a:txBody>
                  <a:tcPr/>
                </a:tc>
                <a:tc>
                  <a:txBody>
                    <a:bodyPr/>
                    <a:lstStyle/>
                    <a:p>
                      <a:pPr algn="ctr"/>
                      <a:r>
                        <a:rPr lang="ru-RU" sz="2000" dirty="0" smtClean="0">
                          <a:solidFill>
                            <a:schemeClr val="tx1"/>
                          </a:solidFill>
                          <a:latin typeface="Times New Roman" pitchFamily="18" charset="0"/>
                          <a:cs typeface="Times New Roman" pitchFamily="18" charset="0"/>
                        </a:rPr>
                        <a:t>Средне специальное</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kk-KZ" sz="2400" dirty="0" smtClean="0">
                          <a:solidFill>
                            <a:schemeClr val="tx1"/>
                          </a:solidFill>
                          <a:latin typeface="Times New Roman" pitchFamily="18" charset="0"/>
                          <a:cs typeface="Times New Roman" pitchFamily="18" charset="0"/>
                        </a:rPr>
                        <a:t>4</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437623">
                <a:tc rowSpan="6">
                  <a:txBody>
                    <a:bodyPr/>
                    <a:lstStyle/>
                    <a:p>
                      <a:pPr algn="ctr"/>
                      <a:endParaRPr lang="kk-KZ" dirty="0" smtClean="0"/>
                    </a:p>
                    <a:p>
                      <a:pPr algn="ctr"/>
                      <a:endParaRPr lang="kk-KZ" dirty="0" smtClean="0"/>
                    </a:p>
                    <a:p>
                      <a:pPr algn="ctr"/>
                      <a:endParaRPr lang="kk-KZ" dirty="0" smtClean="0"/>
                    </a:p>
                    <a:p>
                      <a:pPr algn="ctr"/>
                      <a:r>
                        <a:rPr lang="kk-KZ" dirty="0" smtClean="0"/>
                        <a:t>Категория</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dirty="0" smtClean="0"/>
                        <a:t>Высшая</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2400" dirty="0" smtClean="0">
                          <a:latin typeface="Times New Roman" pitchFamily="18" charset="0"/>
                          <a:cs typeface="Times New Roman" pitchFamily="18" charset="0"/>
                        </a:rPr>
                        <a:t>4</a:t>
                      </a:r>
                      <a:endParaRPr lang="ru-RU" sz="2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228600">
                <a:tc v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dirty="0" smtClean="0"/>
                        <a:t>Первая</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2400" dirty="0" smtClean="0">
                          <a:solidFill>
                            <a:schemeClr val="tx1"/>
                          </a:solidFill>
                          <a:latin typeface="Times New Roman" pitchFamily="18" charset="0"/>
                          <a:cs typeface="Times New Roman" pitchFamily="18" charset="0"/>
                        </a:rPr>
                        <a:t>6</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228600">
                <a:tc vMerge="1">
                  <a:txBody>
                    <a:bodyPr/>
                    <a:lstStyle/>
                    <a:p>
                      <a:endParaRPr lang="ru-RU"/>
                    </a:p>
                  </a:txBody>
                  <a:tcPr/>
                </a:tc>
                <a:tc>
                  <a:txBody>
                    <a:bodyPr/>
                    <a:lstStyle/>
                    <a:p>
                      <a:r>
                        <a:rPr lang="kk-KZ" dirty="0" smtClean="0"/>
                        <a:t>вторая</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2400" dirty="0" smtClean="0">
                          <a:solidFill>
                            <a:schemeClr val="tx1"/>
                          </a:solidFill>
                          <a:latin typeface="Times New Roman" pitchFamily="18" charset="0"/>
                          <a:cs typeface="Times New Roman" pitchFamily="18" charset="0"/>
                        </a:rPr>
                        <a:t>4</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vMerge="1">
                  <a:txBody>
                    <a:bodyPr/>
                    <a:lstStyle/>
                    <a:p>
                      <a:endParaRPr lang="ru-RU"/>
                    </a:p>
                  </a:txBody>
                  <a:tcPr/>
                </a:tc>
                <a:tc>
                  <a:txBody>
                    <a:bodyPr/>
                    <a:lstStyle/>
                    <a:p>
                      <a:r>
                        <a:rPr lang="kk-KZ" dirty="0" smtClean="0"/>
                        <a:t>Б/к</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2400" dirty="0" smtClean="0">
                          <a:solidFill>
                            <a:schemeClr val="tx1"/>
                          </a:solidFill>
                          <a:latin typeface="Times New Roman" pitchFamily="18" charset="0"/>
                          <a:cs typeface="Times New Roman" pitchFamily="18" charset="0"/>
                        </a:rPr>
                        <a:t>8</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9889">
                <a:tc v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dirty="0" smtClean="0"/>
                        <a:t>Педагог- эксперт</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kk-KZ" sz="2400" dirty="0" smtClean="0">
                          <a:solidFill>
                            <a:schemeClr val="tx1"/>
                          </a:solidFill>
                          <a:latin typeface="Times New Roman" pitchFamily="18" charset="0"/>
                          <a:cs typeface="Times New Roman" pitchFamily="18" charset="0"/>
                        </a:rPr>
                        <a:t>10</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7623">
                <a:tc vMerge="1">
                  <a:txBody>
                    <a:bodyPr/>
                    <a:lstStyle/>
                    <a:p>
                      <a:endParaRPr lang="ru-R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dirty="0" smtClean="0"/>
                        <a:t>Педагог-модератор</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2400" dirty="0" smtClean="0">
                          <a:solidFill>
                            <a:schemeClr val="tx1"/>
                          </a:solidFill>
                          <a:latin typeface="Times New Roman" pitchFamily="18" charset="0"/>
                          <a:cs typeface="Times New Roman" pitchFamily="18" charset="0"/>
                        </a:rPr>
                        <a:t>2</a:t>
                      </a:r>
                      <a:endParaRPr lang="ru-RU" sz="2400" dirty="0" smtClean="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74638"/>
            <a:ext cx="7848872" cy="1143000"/>
          </a:xfrm>
        </p:spPr>
        <p:txBody>
          <a:bodyPr/>
          <a:lstStyle/>
          <a:p>
            <a:r>
              <a:rPr lang="ru-RU" sz="2800" b="1" dirty="0" smtClean="0">
                <a:latin typeface="Times New Roman" pitchFamily="18" charset="0"/>
                <a:cs typeface="Times New Roman" pitchFamily="18" charset="0"/>
              </a:rPr>
              <a:t>Количество обучающихся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в 2020-2021 учебном году </a:t>
            </a:r>
            <a:endParaRPr lang="ru-RU" sz="2800" b="1" dirty="0">
              <a:latin typeface="Times New Roman" pitchFamily="18" charset="0"/>
              <a:cs typeface="Times New Roman" pitchFamily="18" charset="0"/>
            </a:endParaRPr>
          </a:p>
        </p:txBody>
      </p:sp>
      <p:graphicFrame>
        <p:nvGraphicFramePr>
          <p:cNvPr id="5" name="Содержимое 4"/>
          <p:cNvGraphicFramePr>
            <a:graphicFrameLocks noGrp="1"/>
          </p:cNvGraphicFramePr>
          <p:nvPr>
            <p:ph idx="1"/>
          </p:nvPr>
        </p:nvGraphicFramePr>
        <p:xfrm>
          <a:off x="2285984" y="1500174"/>
          <a:ext cx="5357849" cy="4515357"/>
        </p:xfrm>
        <a:graphic>
          <a:graphicData uri="http://schemas.openxmlformats.org/drawingml/2006/table">
            <a:tbl>
              <a:tblPr firstRow="1" bandRow="1">
                <a:tableStyleId>{00A15C55-8517-42AA-B614-E9B94910E393}</a:tableStyleId>
              </a:tblPr>
              <a:tblGrid>
                <a:gridCol w="2952283">
                  <a:extLst>
                    <a:ext uri="{9D8B030D-6E8A-4147-A177-3AD203B41FA5}">
                      <a16:colId xmlns="" xmlns:a16="http://schemas.microsoft.com/office/drawing/2014/main" val="20000"/>
                    </a:ext>
                  </a:extLst>
                </a:gridCol>
                <a:gridCol w="2405566">
                  <a:extLst>
                    <a:ext uri="{9D8B030D-6E8A-4147-A177-3AD203B41FA5}">
                      <a16:colId xmlns="" xmlns:a16="http://schemas.microsoft.com/office/drawing/2014/main" val="20003"/>
                    </a:ext>
                  </a:extLst>
                </a:gridCol>
              </a:tblGrid>
              <a:tr h="363607">
                <a:tc>
                  <a:txBody>
                    <a:bodyPr/>
                    <a:lstStyle/>
                    <a:p>
                      <a:pPr algn="ctr"/>
                      <a:r>
                        <a:rPr lang="ru-RU" sz="2000" b="1" dirty="0" smtClean="0">
                          <a:solidFill>
                            <a:schemeClr val="tx1"/>
                          </a:solidFill>
                          <a:latin typeface="Times New Roman" pitchFamily="18" charset="0"/>
                          <a:cs typeface="Times New Roman" pitchFamily="18" charset="0"/>
                        </a:rPr>
                        <a:t>Мини центр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solidFill>
                            <a:schemeClr val="tx1"/>
                          </a:solidFill>
                        </a:rPr>
                        <a:t>35</a:t>
                      </a:r>
                      <a:endParaRPr lang="ru-RU" sz="3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3607">
                <a:tc>
                  <a:txBody>
                    <a:bodyPr/>
                    <a:lstStyle/>
                    <a:p>
                      <a:pPr algn="ctr"/>
                      <a:r>
                        <a:rPr lang="ru-RU" sz="2000" b="1" dirty="0" err="1" smtClean="0">
                          <a:latin typeface="Times New Roman" pitchFamily="18" charset="0"/>
                          <a:cs typeface="Times New Roman" pitchFamily="18" charset="0"/>
                        </a:rPr>
                        <a:t>Предшкола</a:t>
                      </a:r>
                      <a:endParaRPr lang="ru-RU" sz="20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t>20</a:t>
                      </a:r>
                      <a:endParaRPr lang="ru-RU" sz="3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55185">
                <a:tc>
                  <a:txBody>
                    <a:bodyPr/>
                    <a:lstStyle/>
                    <a:p>
                      <a:pPr algn="ctr"/>
                      <a:r>
                        <a:rPr lang="ru-RU" sz="2400" b="1" dirty="0" smtClean="0">
                          <a:latin typeface="Times New Roman" pitchFamily="18" charset="0"/>
                          <a:cs typeface="Times New Roman" pitchFamily="18" charset="0"/>
                        </a:rPr>
                        <a:t>1 –4</a:t>
                      </a:r>
                    </a:p>
                    <a:p>
                      <a:pPr algn="ctr"/>
                      <a:r>
                        <a:rPr lang="ru-RU" sz="2400" b="1" dirty="0" smtClean="0">
                          <a:latin typeface="Times New Roman" pitchFamily="18" charset="0"/>
                          <a:cs typeface="Times New Roman" pitchFamily="18" charset="0"/>
                        </a:rPr>
                        <a:t>классы</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latin typeface="Times New Roman" pitchFamily="18" charset="0"/>
                          <a:cs typeface="Times New Roman" pitchFamily="18" charset="0"/>
                        </a:rPr>
                        <a:t>72</a:t>
                      </a: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630406">
                <a:tc>
                  <a:txBody>
                    <a:bodyPr/>
                    <a:lstStyle/>
                    <a:p>
                      <a:pPr algn="ctr"/>
                      <a:r>
                        <a:rPr lang="ru-RU" sz="2400" b="1" dirty="0" smtClean="0">
                          <a:latin typeface="Times New Roman" pitchFamily="18" charset="0"/>
                          <a:cs typeface="Times New Roman" pitchFamily="18" charset="0"/>
                        </a:rPr>
                        <a:t>5-9 классы</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latin typeface="Times New Roman" pitchFamily="18" charset="0"/>
                          <a:cs typeface="Times New Roman" pitchFamily="18" charset="0"/>
                        </a:rPr>
                        <a:t>67</a:t>
                      </a: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755185">
                <a:tc>
                  <a:txBody>
                    <a:bodyPr/>
                    <a:lstStyle/>
                    <a:p>
                      <a:pPr algn="ctr"/>
                      <a:r>
                        <a:rPr lang="ru-RU" sz="2400" b="1" dirty="0" smtClean="0">
                          <a:latin typeface="Times New Roman" pitchFamily="18" charset="0"/>
                          <a:cs typeface="Times New Roman" pitchFamily="18" charset="0"/>
                        </a:rPr>
                        <a:t>10-11 классы</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latin typeface="Times New Roman" pitchFamily="18" charset="0"/>
                          <a:cs typeface="Times New Roman" pitchFamily="18" charset="0"/>
                        </a:rPr>
                        <a:t>8</a:t>
                      </a: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630406">
                <a:tc>
                  <a:txBody>
                    <a:bodyPr/>
                    <a:lstStyle/>
                    <a:p>
                      <a:pPr algn="ctr"/>
                      <a:r>
                        <a:rPr lang="ru-RU" sz="2400" b="1" dirty="0" smtClean="0">
                          <a:latin typeface="Times New Roman" pitchFamily="18" charset="0"/>
                          <a:cs typeface="Times New Roman" pitchFamily="18" charset="0"/>
                        </a:rPr>
                        <a:t>Всего</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latin typeface="Times New Roman" pitchFamily="18" charset="0"/>
                          <a:cs typeface="Times New Roman" pitchFamily="18" charset="0"/>
                        </a:rPr>
                        <a:t>147</a:t>
                      </a: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4"/>
                  </a:ext>
                </a:extLst>
              </a:tr>
              <a:tr h="481571">
                <a:tc gridSpan="2">
                  <a:txBody>
                    <a:bodyPr/>
                    <a:lstStyle/>
                    <a:p>
                      <a:pPr algn="ctr"/>
                      <a:endParaRPr lang="ru-RU" sz="2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ru-RU" dirty="0"/>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74638"/>
            <a:ext cx="7848872" cy="1143000"/>
          </a:xfrm>
        </p:spPr>
        <p:txBody>
          <a:bodyPr/>
          <a:lstStyle/>
          <a:p>
            <a:r>
              <a:rPr lang="ru-RU" sz="2800" b="1" dirty="0" smtClean="0">
                <a:latin typeface="Times New Roman" pitchFamily="18" charset="0"/>
                <a:cs typeface="Times New Roman" pitchFamily="18" charset="0"/>
              </a:rPr>
              <a:t>Количество обучающихся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в 2020-2021 учебном году- 147 </a:t>
            </a:r>
            <a:endParaRPr lang="ru-RU" sz="2800" b="1" dirty="0">
              <a:latin typeface="Times New Roman" pitchFamily="18" charset="0"/>
              <a:cs typeface="Times New Roman" pitchFamily="18" charset="0"/>
            </a:endParaRPr>
          </a:p>
        </p:txBody>
      </p:sp>
      <p:graphicFrame>
        <p:nvGraphicFramePr>
          <p:cNvPr id="5" name="Содержимое 4"/>
          <p:cNvGraphicFramePr>
            <a:graphicFrameLocks noGrp="1"/>
          </p:cNvGraphicFramePr>
          <p:nvPr>
            <p:ph idx="1"/>
          </p:nvPr>
        </p:nvGraphicFramePr>
        <p:xfrm>
          <a:off x="1785919" y="1285861"/>
          <a:ext cx="6858047" cy="5320648"/>
        </p:xfrm>
        <a:graphic>
          <a:graphicData uri="http://schemas.openxmlformats.org/drawingml/2006/table">
            <a:tbl>
              <a:tblPr firstRow="1" bandRow="1">
                <a:tableStyleId>{00A15C55-8517-42AA-B614-E9B94910E393}</a:tableStyleId>
              </a:tblPr>
              <a:tblGrid>
                <a:gridCol w="1500197">
                  <a:extLst>
                    <a:ext uri="{9D8B030D-6E8A-4147-A177-3AD203B41FA5}">
                      <a16:colId xmlns="" xmlns:a16="http://schemas.microsoft.com/office/drawing/2014/main" val="20000"/>
                    </a:ext>
                  </a:extLst>
                </a:gridCol>
                <a:gridCol w="2000264">
                  <a:extLst>
                    <a:ext uri="{9D8B030D-6E8A-4147-A177-3AD203B41FA5}">
                      <a16:colId xmlns="" xmlns:a16="http://schemas.microsoft.com/office/drawing/2014/main" val="20003"/>
                    </a:ext>
                  </a:extLst>
                </a:gridCol>
                <a:gridCol w="2000264"/>
                <a:gridCol w="1357322"/>
              </a:tblGrid>
              <a:tr h="1639995">
                <a:tc>
                  <a:txBody>
                    <a:bodyPr/>
                    <a:lstStyle/>
                    <a:p>
                      <a:pPr algn="ctr"/>
                      <a:endParaRPr lang="ru-RU" sz="20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000" b="1" dirty="0" smtClean="0">
                          <a:solidFill>
                            <a:srgbClr val="FFFF00"/>
                          </a:solidFill>
                          <a:latin typeface="Times New Roman" pitchFamily="18" charset="0"/>
                          <a:cs typeface="Times New Roman" pitchFamily="18" charset="0"/>
                        </a:rPr>
                        <a:t>Учащихся  в штатном режиме</a:t>
                      </a:r>
                      <a:endParaRPr lang="ru-RU" sz="2000" b="1" dirty="0">
                        <a:solidFill>
                          <a:srgbClr val="FFFF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000" b="1" dirty="0" smtClean="0">
                          <a:solidFill>
                            <a:srgbClr val="FFFF00"/>
                          </a:solidFill>
                          <a:latin typeface="Times New Roman" pitchFamily="18" charset="0"/>
                          <a:cs typeface="Times New Roman" pitchFamily="18" charset="0"/>
                        </a:rPr>
                        <a:t>Дистанционное обучение</a:t>
                      </a:r>
                      <a:endParaRPr lang="ru-RU" sz="2000" b="1" dirty="0">
                        <a:solidFill>
                          <a:srgbClr val="FFFF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000" b="1" dirty="0" smtClean="0">
                          <a:solidFill>
                            <a:srgbClr val="FFFF00"/>
                          </a:solidFill>
                          <a:latin typeface="Times New Roman" pitchFamily="18" charset="0"/>
                          <a:cs typeface="Times New Roman" pitchFamily="18" charset="0"/>
                        </a:rPr>
                        <a:t>Обучение на дому</a:t>
                      </a:r>
                      <a:endParaRPr lang="ru-RU" sz="2000" b="1" dirty="0">
                        <a:solidFill>
                          <a:srgbClr val="FFFF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0"/>
                  </a:ext>
                </a:extLst>
              </a:tr>
              <a:tr h="759054">
                <a:tc>
                  <a:txBody>
                    <a:bodyPr/>
                    <a:lstStyle/>
                    <a:p>
                      <a:pPr algn="ctr"/>
                      <a:r>
                        <a:rPr lang="ru-RU" sz="2400" b="1" dirty="0" smtClean="0">
                          <a:latin typeface="Times New Roman" pitchFamily="18" charset="0"/>
                          <a:cs typeface="Times New Roman" pitchFamily="18" charset="0"/>
                        </a:rPr>
                        <a:t>1 –4</a:t>
                      </a:r>
                    </a:p>
                    <a:p>
                      <a:pPr algn="ctr"/>
                      <a:r>
                        <a:rPr lang="ru-RU" sz="2400" b="1" dirty="0" smtClean="0">
                          <a:latin typeface="Times New Roman" pitchFamily="18" charset="0"/>
                          <a:cs typeface="Times New Roman" pitchFamily="18" charset="0"/>
                        </a:rPr>
                        <a:t>классы</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latin typeface="Times New Roman" pitchFamily="18" charset="0"/>
                          <a:cs typeface="Times New Roman" pitchFamily="18" charset="0"/>
                        </a:rPr>
                        <a:t>68</a:t>
                      </a: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latin typeface="Times New Roman" pitchFamily="18" charset="0"/>
                          <a:cs typeface="Times New Roman" pitchFamily="18" charset="0"/>
                        </a:rPr>
                        <a:t>2</a:t>
                      </a: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latin typeface="Times New Roman" pitchFamily="18" charset="0"/>
                          <a:cs typeface="Times New Roman" pitchFamily="18" charset="0"/>
                        </a:rPr>
                        <a:t>2</a:t>
                      </a: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686983">
                <a:tc>
                  <a:txBody>
                    <a:bodyPr/>
                    <a:lstStyle/>
                    <a:p>
                      <a:pPr algn="ctr"/>
                      <a:r>
                        <a:rPr lang="ru-RU" sz="2400" b="1" dirty="0" smtClean="0">
                          <a:latin typeface="Times New Roman" pitchFamily="18" charset="0"/>
                          <a:cs typeface="Times New Roman" pitchFamily="18" charset="0"/>
                        </a:rPr>
                        <a:t>5-9 классы</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latin typeface="Times New Roman" pitchFamily="18" charset="0"/>
                          <a:cs typeface="Times New Roman" pitchFamily="18" charset="0"/>
                        </a:rPr>
                        <a:t>66</a:t>
                      </a: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latin typeface="Times New Roman" pitchFamily="18" charset="0"/>
                          <a:cs typeface="Times New Roman" pitchFamily="18" charset="0"/>
                        </a:rPr>
                        <a:t>1</a:t>
                      </a: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702856">
                <a:tc>
                  <a:txBody>
                    <a:bodyPr/>
                    <a:lstStyle/>
                    <a:p>
                      <a:pPr algn="ctr"/>
                      <a:r>
                        <a:rPr lang="ru-RU" sz="2400" b="1" dirty="0" smtClean="0">
                          <a:latin typeface="Times New Roman" pitchFamily="18" charset="0"/>
                          <a:cs typeface="Times New Roman" pitchFamily="18" charset="0"/>
                        </a:rPr>
                        <a:t>10-11 классы</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latin typeface="Times New Roman" pitchFamily="18" charset="0"/>
                          <a:cs typeface="Times New Roman" pitchFamily="18" charset="0"/>
                        </a:rPr>
                        <a:t>8</a:t>
                      </a: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686983">
                <a:tc>
                  <a:txBody>
                    <a:bodyPr/>
                    <a:lstStyle/>
                    <a:p>
                      <a:pPr algn="ctr"/>
                      <a:r>
                        <a:rPr lang="ru-RU" sz="2400" b="1" dirty="0" smtClean="0">
                          <a:latin typeface="Times New Roman" pitchFamily="18" charset="0"/>
                          <a:cs typeface="Times New Roman" pitchFamily="18" charset="0"/>
                        </a:rPr>
                        <a:t>Всего</a:t>
                      </a:r>
                      <a:endParaRPr lang="ru-RU"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latin typeface="Times New Roman" pitchFamily="18" charset="0"/>
                          <a:cs typeface="Times New Roman" pitchFamily="18" charset="0"/>
                        </a:rPr>
                        <a:t>142</a:t>
                      </a: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latin typeface="Times New Roman" pitchFamily="18" charset="0"/>
                          <a:cs typeface="Times New Roman" pitchFamily="18" charset="0"/>
                        </a:rPr>
                        <a:t>2</a:t>
                      </a: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3200" b="1" dirty="0" smtClean="0">
                          <a:latin typeface="Times New Roman" pitchFamily="18" charset="0"/>
                          <a:cs typeface="Times New Roman" pitchFamily="18" charset="0"/>
                        </a:rPr>
                        <a:t>3</a:t>
                      </a:r>
                      <a:endParaRPr lang="ru-RU"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4"/>
                  </a:ext>
                </a:extLst>
              </a:tr>
              <a:tr h="524790">
                <a:tc gridSpan="4">
                  <a:txBody>
                    <a:bodyPr/>
                    <a:lstStyle/>
                    <a:p>
                      <a:pPr algn="ctr"/>
                      <a:endParaRPr lang="ru-RU" sz="2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ru-RU" dirty="0"/>
                    </a:p>
                  </a:txBody>
                  <a:tcPr/>
                </a:tc>
                <a:tc hMerge="1">
                  <a:txBody>
                    <a:bodyPr/>
                    <a:lstStyle/>
                    <a:p>
                      <a:endParaRPr lang="ru-RU"/>
                    </a:p>
                  </a:txBody>
                  <a:tcPr/>
                </a:tc>
                <a:tc hMerge="1">
                  <a:txBody>
                    <a:bodyPr/>
                    <a:lstStyle/>
                    <a:p>
                      <a:endParaRPr lang="ru-RU"/>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Другая 20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7030A0"/>
      </a:hlink>
      <a:folHlink>
        <a:srgbClr val="5F497A"/>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1099</TotalTime>
  <Words>2011</Words>
  <Application>Microsoft Office PowerPoint</Application>
  <PresentationFormat>Экран (4:3)</PresentationFormat>
  <Paragraphs>564</Paragraphs>
  <Slides>33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33</vt:i4>
      </vt:variant>
    </vt:vector>
  </HeadingPairs>
  <TitlesOfParts>
    <vt:vector size="34" baseType="lpstr">
      <vt:lpstr>Тема Office</vt:lpstr>
      <vt:lpstr>Мектептің әдістемелік тақырыбы: Жаңартылған білім мазмұны  -  мұғалімдердің педагогикалық шеберлігін арттыру көзі.</vt:lpstr>
      <vt:lpstr>Педагогикалық кенес № 2    тақырабы: “Сынып жетекшісі мектептегі тәрбие жұмысының басты буыны ” </vt:lpstr>
      <vt:lpstr>Слайд 3</vt:lpstr>
      <vt:lpstr>Слайд 4</vt:lpstr>
      <vt:lpstr>   Качественный состав педагогов      на 2020-2021 учебный год 42 педагога   </vt:lpstr>
      <vt:lpstr>  Качественный состав педагогов составляет  начальная школа -75%  </vt:lpstr>
      <vt:lpstr>   Качественный состав педагогов    составляет     с 5-11 класс - 67 %  </vt:lpstr>
      <vt:lpstr>Количество обучающихся  в 2020-2021 учебном году </vt:lpstr>
      <vt:lpstr>Количество обучающихся  в 2020-2021 учебном году- 147 </vt:lpstr>
      <vt:lpstr>Отличники 2 - 4 классы </vt:lpstr>
      <vt:lpstr>Ударники</vt:lpstr>
      <vt:lpstr>    Кто имеет одну «3», «4»</vt:lpstr>
      <vt:lpstr>Отличники 5-11 классы </vt:lpstr>
      <vt:lpstr>Ударники</vt:lpstr>
      <vt:lpstr>Ударники</vt:lpstr>
      <vt:lpstr>Кто имеет одну «3», «4»</vt:lpstr>
      <vt:lpstr>Качество знаний за 1 четверть </vt:lpstr>
      <vt:lpstr>  Качество знаний за 1 четверть </vt:lpstr>
      <vt:lpstr>Сравнительная характеристика качества знаний за 2019-2021 учебные года</vt:lpstr>
      <vt:lpstr>   Причины снижения качества знаний</vt:lpstr>
      <vt:lpstr>Аналитическая справка по 1 классу Цель: адаптация учащихся. ЗУН</vt:lpstr>
      <vt:lpstr>Слайд 22</vt:lpstr>
      <vt:lpstr>Слайд 23</vt:lpstr>
      <vt:lpstr>Адаптация учащихся                                                                      5 класса, ЗУН</vt:lpstr>
      <vt:lpstr>Қараөзек орта мектебінің 1-сынып оқушыларының бейімделуі туралы анықтама</vt:lpstr>
      <vt:lpstr>Әр балада психологиялық бейімделуі әртүрлі </vt:lpstr>
      <vt:lpstr>Слайд 27</vt:lpstr>
      <vt:lpstr>Слайд 28</vt:lpstr>
      <vt:lpstr>5-сынып оқушыларының бейімделуі  туралы анықтама</vt:lpstr>
      <vt:lpstr>Слайд 30</vt:lpstr>
      <vt:lpstr>Слайд 31</vt:lpstr>
      <vt:lpstr>Слайд 32</vt:lpstr>
      <vt:lpstr>Шешім:</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Татьяна Васильевна</cp:lastModifiedBy>
  <cp:revision>114</cp:revision>
  <dcterms:created xsi:type="dcterms:W3CDTF">2014-11-07T17:01:55Z</dcterms:created>
  <dcterms:modified xsi:type="dcterms:W3CDTF">2020-11-24T14:36:11Z</dcterms:modified>
</cp:coreProperties>
</file>