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sldIdLst>
    <p:sldId id="301" r:id="rId2"/>
    <p:sldId id="257" r:id="rId3"/>
    <p:sldId id="283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84" r:id="rId13"/>
    <p:sldId id="272" r:id="rId14"/>
    <p:sldId id="273" r:id="rId15"/>
    <p:sldId id="274" r:id="rId16"/>
    <p:sldId id="285" r:id="rId17"/>
    <p:sldId id="286" r:id="rId18"/>
    <p:sldId id="287" r:id="rId19"/>
    <p:sldId id="295" r:id="rId20"/>
    <p:sldId id="289" r:id="rId21"/>
    <p:sldId id="290" r:id="rId22"/>
    <p:sldId id="291" r:id="rId23"/>
    <p:sldId id="298" r:id="rId24"/>
    <p:sldId id="292" r:id="rId25"/>
    <p:sldId id="294" r:id="rId26"/>
    <p:sldId id="293" r:id="rId27"/>
  </p:sldIdLst>
  <p:sldSz cx="9144000" cy="6858000" type="screen4x3"/>
  <p:notesSz cx="6858000" cy="9144000"/>
  <p:custShowLst>
    <p:custShow name="Произвольный показ 1" id="0">
      <p:sldLst>
        <p:sld r:id="rId23"/>
      </p:sldLst>
    </p:custShow>
  </p:custShow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CCFF"/>
    <a:srgbClr val="3399FF"/>
    <a:srgbClr val="FF00FF"/>
    <a:srgbClr val="CCFFCC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9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AB6133-6425-40FE-80BE-861731BB36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1EB9D0F-9F49-4900-BFBB-75E14932D1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E84C55-1C31-4B60-93E0-61EF8600AD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122" y="0"/>
            <a:ext cx="8227061" cy="11424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4A663-B408-429A-BF12-115F6771C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0220EE-B94D-4396-B707-E19FAE1D16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7103BB6-086B-45A8-BFA6-E6E00B9783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CE8B210-283C-4482-9830-48F52A5D85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01C8D8C-1F74-485C-9DCC-DCE226E65C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355DCB3-B6FD-4A3F-BB8A-EF9179FC1E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E23264-0C28-433E-B3F8-9D6ABF1BA7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28BC97-08AE-41E6-ABAF-4422BE1D50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122A05-8C8F-4A1C-9C53-E802584EDB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04DC3AB9-1522-4665-9B76-6156AE1BBC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5" Type="http://schemas.openxmlformats.org/officeDocument/2006/relationships/slide" Target="slide12.xml"/><Relationship Id="rId4" Type="http://schemas.openxmlformats.org/officeDocument/2006/relationships/slide" Target="slide2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20141126_111933.mp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20141126_111917.mp4" TargetMode="External"/><Relationship Id="rId11" Type="http://schemas.openxmlformats.org/officeDocument/2006/relationships/slide" Target="slide2.xml"/><Relationship Id="rId5" Type="http://schemas.openxmlformats.org/officeDocument/2006/relationships/image" Target="../media/image5.jpeg"/><Relationship Id="rId10" Type="http://schemas.openxmlformats.org/officeDocument/2006/relationships/image" Target="../media/image8.jpeg"/><Relationship Id="rId4" Type="http://schemas.openxmlformats.org/officeDocument/2006/relationships/hyperlink" Target="20141126_111810.mp4" TargetMode="External"/><Relationship Id="rId9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1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6.xml"/><Relationship Id="rId10" Type="http://schemas.openxmlformats.org/officeDocument/2006/relationships/slide" Target="slide2.xml"/><Relationship Id="rId4" Type="http://schemas.openxmlformats.org/officeDocument/2006/relationships/slide" Target="slide8.xml"/><Relationship Id="rId9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ds04.infourok.ru/uploads/ex/0993/00019032-bf5b6400/img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  <p:sp>
        <p:nvSpPr>
          <p:cNvPr id="7" name="Горизонтальный свиток 6"/>
          <p:cNvSpPr/>
          <p:nvPr/>
        </p:nvSpPr>
        <p:spPr>
          <a:xfrm>
            <a:off x="2071670" y="1214422"/>
            <a:ext cx="5286412" cy="1785950"/>
          </a:xfrm>
          <a:prstGeom prst="horizontalScrol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Дарабоз-көшбасшы 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>
            <a:off x="1142976" y="357166"/>
            <a:ext cx="6643734" cy="4572032"/>
          </a:xfrm>
          <a:prstGeom prst="wedgeEllipseCallout">
            <a:avLst>
              <a:gd name="adj1" fmla="val -50547"/>
              <a:gd name="adj2" fmla="val 80631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7.Біздің елбасы</a:t>
            </a: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қалай оқыды?</a:t>
            </a:r>
            <a:endParaRPr lang="ru-RU" sz="3200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ашивка 5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14316" y="214290"/>
            <a:ext cx="8429684" cy="5143536"/>
          </a:xfrm>
          <a:prstGeom prst="cloudCallout">
            <a:avLst>
              <a:gd name="adj1" fmla="val -51054"/>
              <a:gd name="adj2" fmla="val 74321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 smtClean="0"/>
              <a:t>8. Н. Ә. Назарбаев </a:t>
            </a:r>
            <a:r>
              <a:rPr lang="ru-RU" sz="4000" dirty="0" err="1" smtClean="0"/>
              <a:t>қандай мамандық таңдады</a:t>
            </a:r>
            <a:r>
              <a:rPr lang="ru-RU" sz="4000" dirty="0" smtClean="0"/>
              <a:t>?</a:t>
            </a:r>
            <a:endParaRPr lang="ru-RU" sz="4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ашивка 5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1071538" y="928670"/>
            <a:ext cx="6715172" cy="3414714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ІІ кезең</a:t>
            </a:r>
          </a:p>
          <a:p>
            <a:pPr algn="ctr">
              <a:defRPr/>
            </a:pPr>
            <a:r>
              <a:rPr lang="kk-KZ" sz="3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“Мақал-мәтел”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ашивка 6">
            <a:hlinkClick r:id="rId2" action="ppaction://hlinksldjump"/>
          </p:cNvPr>
          <p:cNvSpPr/>
          <p:nvPr/>
        </p:nvSpPr>
        <p:spPr>
          <a:xfrm rot="10800000">
            <a:off x="8072438" y="6143625"/>
            <a:ext cx="785812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ашивка 6">
            <a:hlinkClick r:id="rId2" action="ppaction://hlinksldjump"/>
          </p:cNvPr>
          <p:cNvSpPr/>
          <p:nvPr/>
        </p:nvSpPr>
        <p:spPr>
          <a:xfrm rot="10800000">
            <a:off x="8072438" y="6143625"/>
            <a:ext cx="785812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1071546"/>
            <a:ext cx="8429684" cy="4786311"/>
          </a:xfrm>
          <a:prstGeom prst="round2DiagRect">
            <a:avLst>
              <a:gd name="adj1" fmla="val 16667"/>
              <a:gd name="adj2" fmla="val 425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kk-KZ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Оқыған</a:t>
            </a:r>
          </a:p>
          <a:p>
            <a:pPr>
              <a:defRPr/>
            </a:pPr>
            <a:r>
              <a:rPr lang="kk-KZ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defRPr/>
            </a:pPr>
            <a:r>
              <a:rPr lang="kk-KZ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Талапты</a:t>
            </a:r>
          </a:p>
          <a:p>
            <a:pPr>
              <a:defRPr/>
            </a:pPr>
            <a:r>
              <a:rPr lang="kk-KZ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Жауар          </a:t>
            </a:r>
          </a:p>
          <a:p>
            <a:pPr>
              <a:defRPr/>
            </a:pPr>
            <a:r>
              <a:rPr lang="kk-KZ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Білімді</a:t>
            </a:r>
          </a:p>
          <a:p>
            <a:pPr>
              <a:defRPr/>
            </a:pPr>
            <a:endParaRPr lang="kk-KZ" sz="36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Саналы </a:t>
            </a:r>
            <a:endParaRPr lang="ru-RU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3465505" y="4036223"/>
            <a:ext cx="3785420" cy="794"/>
          </a:xfrm>
          <a:prstGeom prst="line">
            <a:avLst/>
          </a:prstGeom>
          <a:ln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ашивка 6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с одним скругленным углом 7"/>
          <p:cNvSpPr/>
          <p:nvPr/>
        </p:nvSpPr>
        <p:spPr>
          <a:xfrm>
            <a:off x="714348" y="571480"/>
            <a:ext cx="7715304" cy="5357849"/>
          </a:xfrm>
          <a:prstGeom prst="round1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just">
              <a:defRPr/>
            </a:pPr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Құс 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Балапан </a:t>
            </a: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Іледі</a:t>
            </a: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Торғай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Үкі </a:t>
            </a:r>
          </a:p>
          <a:p>
            <a:pPr marL="342900" indent="-342900" algn="just">
              <a:defRPr/>
            </a:pPr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3108315" y="3250405"/>
            <a:ext cx="3928296" cy="794"/>
          </a:xfrm>
          <a:prstGeom prst="line">
            <a:avLst/>
          </a:prstGeom>
          <a:ln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с одним скругленным углом 15"/>
          <p:cNvSpPr/>
          <p:nvPr/>
        </p:nvSpPr>
        <p:spPr>
          <a:xfrm>
            <a:off x="714348" y="642918"/>
            <a:ext cx="7858180" cy="5357849"/>
          </a:xfrm>
          <a:prstGeom prst="round1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just">
              <a:defRPr/>
            </a:pPr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Біреу 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Екеу </a:t>
            </a: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Секіреді</a:t>
            </a: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Үшеу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Төртеу 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286910" y="2928934"/>
            <a:ext cx="3428230" cy="794"/>
          </a:xfrm>
          <a:prstGeom prst="line">
            <a:avLst/>
          </a:prstGeom>
          <a:ln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Нашивка 17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скругленным углом 3"/>
          <p:cNvSpPr/>
          <p:nvPr/>
        </p:nvSpPr>
        <p:spPr>
          <a:xfrm>
            <a:off x="785786" y="642918"/>
            <a:ext cx="7572428" cy="5357849"/>
          </a:xfrm>
          <a:prstGeom prst="round1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just">
              <a:defRPr/>
            </a:pPr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Лақ 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Ешкі </a:t>
            </a: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Ысқырық</a:t>
            </a: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Төл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Қой </a:t>
            </a:r>
          </a:p>
          <a:p>
            <a:pPr marL="342900" indent="-342900" algn="just">
              <a:defRPr/>
            </a:pPr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3036083" y="3178967"/>
            <a:ext cx="3929090" cy="1588"/>
          </a:xfrm>
          <a:prstGeom prst="line">
            <a:avLst/>
          </a:prstGeom>
          <a:ln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ашивка 5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скругленным углом 3"/>
          <p:cNvSpPr/>
          <p:nvPr/>
        </p:nvSpPr>
        <p:spPr>
          <a:xfrm>
            <a:off x="928662" y="571480"/>
            <a:ext cx="7429552" cy="5357849"/>
          </a:xfrm>
          <a:prstGeom prst="round1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just">
              <a:defRPr/>
            </a:pPr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Мәдениет 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Ізет </a:t>
            </a: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Бала</a:t>
            </a: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Әдеп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Талғам 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3036083" y="3178967"/>
            <a:ext cx="3929090" cy="1588"/>
          </a:xfrm>
          <a:prstGeom prst="line">
            <a:avLst/>
          </a:prstGeom>
          <a:ln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ашивка 5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одним скругленным углом 5"/>
          <p:cNvSpPr/>
          <p:nvPr/>
        </p:nvSpPr>
        <p:spPr>
          <a:xfrm>
            <a:off x="928662" y="571480"/>
            <a:ext cx="7429552" cy="5357849"/>
          </a:xfrm>
          <a:prstGeom prst="round1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just">
              <a:defRPr/>
            </a:pPr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Ер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Батыр </a:t>
            </a: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Намыс</a:t>
            </a: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Дос</a:t>
            </a:r>
          </a:p>
          <a:p>
            <a:pPr marL="342900" indent="-342900" algn="just">
              <a:defRPr/>
            </a:pPr>
            <a:endParaRPr lang="kk-KZ" sz="3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Сұлтан </a:t>
            </a:r>
            <a:endParaRPr lang="kk-KZ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ашивка 6">
            <a:hlinkClick r:id="rId2" action="ppaction://hlinksldjump"/>
          </p:cNvPr>
          <p:cNvSpPr/>
          <p:nvPr/>
        </p:nvSpPr>
        <p:spPr>
          <a:xfrm rot="10800000">
            <a:off x="8072438" y="6143625"/>
            <a:ext cx="785812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3358348" y="3000372"/>
            <a:ext cx="3285354" cy="794"/>
          </a:xfrm>
          <a:prstGeom prst="line">
            <a:avLst/>
          </a:prstGeom>
          <a:ln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785786" y="1214422"/>
            <a:ext cx="7715304" cy="407196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kk-KZ" sz="6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ІІІ кезең</a:t>
            </a:r>
            <a:endParaRPr lang="ru-RU" sz="6600" dirty="0" smtClean="0">
              <a:solidFill>
                <a:srgbClr val="FF0000"/>
              </a:solidFill>
            </a:endParaRPr>
          </a:p>
          <a:p>
            <a:pPr algn="ctr"/>
            <a:r>
              <a:rPr lang="kk-KZ" sz="4800" dirty="0" smtClean="0">
                <a:solidFill>
                  <a:srgbClr val="FF0000"/>
                </a:solidFill>
              </a:rPr>
              <a:t>Үй тапсырмасы</a:t>
            </a:r>
            <a:endParaRPr lang="ru-RU" sz="4800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66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Рисунок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1602" y="428604"/>
            <a:ext cx="5143536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Овал 23"/>
          <p:cNvSpPr/>
          <p:nvPr/>
        </p:nvSpPr>
        <p:spPr>
          <a:xfrm>
            <a:off x="2928926" y="4786322"/>
            <a:ext cx="5214942" cy="1571636"/>
          </a:xfrm>
          <a:prstGeom prst="ellipse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Марапаттау</a:t>
            </a:r>
            <a:endParaRPr lang="ru-RU" sz="4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6-конечная звезда 24">
            <a:hlinkClick r:id="rId3" action="ppaction://hlinksldjump"/>
          </p:cNvPr>
          <p:cNvSpPr/>
          <p:nvPr/>
        </p:nvSpPr>
        <p:spPr>
          <a:xfrm>
            <a:off x="2285984" y="0"/>
            <a:ext cx="2143140" cy="2000264"/>
          </a:xfrm>
          <a:prstGeom prst="star6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І кезең</a:t>
            </a:r>
            <a:endParaRPr lang="ru-RU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6-конечная звезда 25">
            <a:hlinkClick r:id="rId4" action="ppaction://hlinksldjump"/>
          </p:cNvPr>
          <p:cNvSpPr/>
          <p:nvPr/>
        </p:nvSpPr>
        <p:spPr>
          <a:xfrm>
            <a:off x="4929190" y="2000240"/>
            <a:ext cx="2143140" cy="2000264"/>
          </a:xfrm>
          <a:prstGeom prst="star6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Ү кезең</a:t>
            </a:r>
            <a:endParaRPr lang="ru-RU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6-конечная звезда 26">
            <a:hlinkClick r:id="rId5" action="ppaction://hlinksldjump"/>
          </p:cNvPr>
          <p:cNvSpPr/>
          <p:nvPr/>
        </p:nvSpPr>
        <p:spPr>
          <a:xfrm>
            <a:off x="4786314" y="0"/>
            <a:ext cx="2143140" cy="2000264"/>
          </a:xfrm>
          <a:prstGeom prst="star6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ІІ кезең</a:t>
            </a:r>
            <a:endParaRPr lang="ru-RU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6-конечная звезда 28">
            <a:hlinkClick r:id="rId6" action="ppaction://hlinksldjump"/>
          </p:cNvPr>
          <p:cNvSpPr/>
          <p:nvPr/>
        </p:nvSpPr>
        <p:spPr>
          <a:xfrm>
            <a:off x="2714612" y="2214554"/>
            <a:ext cx="2143140" cy="2000264"/>
          </a:xfrm>
          <a:prstGeom prst="star6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ІҮ кезең</a:t>
            </a:r>
            <a:endParaRPr lang="ru-RU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6-конечная звезда 29">
            <a:hlinkClick r:id="rId7" action="ppaction://hlinksldjump"/>
          </p:cNvPr>
          <p:cNvSpPr/>
          <p:nvPr/>
        </p:nvSpPr>
        <p:spPr>
          <a:xfrm>
            <a:off x="6858016" y="0"/>
            <a:ext cx="2143140" cy="2000264"/>
          </a:xfrm>
          <a:prstGeom prst="star6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ІІІ кезең</a:t>
            </a:r>
            <a:endParaRPr lang="ru-RU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6-конечная звезда 8">
            <a:hlinkClick r:id="rId4" action="ppaction://hlinksldjump"/>
          </p:cNvPr>
          <p:cNvSpPr/>
          <p:nvPr/>
        </p:nvSpPr>
        <p:spPr>
          <a:xfrm>
            <a:off x="7000860" y="2214554"/>
            <a:ext cx="2143140" cy="2000264"/>
          </a:xfrm>
          <a:prstGeom prst="star6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Ү І кезең</a:t>
            </a:r>
            <a:endParaRPr lang="ru-RU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img196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071942"/>
            <a:ext cx="12192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 descr="img202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9750" y="476250"/>
            <a:ext cx="25384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7" descr="img204">
            <a:hlinkClick r:id="rId6" action="ppaction://hlinkfile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4429132"/>
            <a:ext cx="24257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8" descr="img205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2910" y="4500570"/>
            <a:ext cx="24812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9" descr="img20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643570" y="571480"/>
            <a:ext cx="25304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WordArt 12"/>
          <p:cNvSpPr>
            <a:spLocks noChangeArrowheads="1" noChangeShapeType="1" noTextEdit="1"/>
          </p:cNvSpPr>
          <p:nvPr/>
        </p:nvSpPr>
        <p:spPr bwMode="auto">
          <a:xfrm>
            <a:off x="1071538" y="5214950"/>
            <a:ext cx="136842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1</a:t>
            </a:r>
            <a:endParaRPr lang="ru-RU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9" name="WordArt 13"/>
          <p:cNvSpPr>
            <a:spLocks noChangeArrowheads="1" noChangeShapeType="1" noTextEdit="1"/>
          </p:cNvSpPr>
          <p:nvPr/>
        </p:nvSpPr>
        <p:spPr bwMode="auto">
          <a:xfrm>
            <a:off x="1187450" y="908050"/>
            <a:ext cx="136842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  <a:endParaRPr lang="ru-RU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30" name="WordArt 14">
            <a:hlinkClick r:id="rId6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6357950" y="857233"/>
            <a:ext cx="1214446" cy="10604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70000"/>
              </a:avLst>
            </a:prstTxWarp>
          </a:bodyPr>
          <a:lstStyle/>
          <a:p>
            <a:pPr algn="ctr"/>
            <a:r>
              <a:rPr lang="ru-RU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5132" name="WordArt 16"/>
          <p:cNvSpPr>
            <a:spLocks noChangeArrowheads="1" noChangeShapeType="1" noTextEdit="1"/>
          </p:cNvSpPr>
          <p:nvPr/>
        </p:nvSpPr>
        <p:spPr bwMode="auto">
          <a:xfrm>
            <a:off x="6732588" y="5013325"/>
            <a:ext cx="136842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</a:p>
        </p:txBody>
      </p:sp>
      <p:sp>
        <p:nvSpPr>
          <p:cNvPr id="12" name="Заголовок 3"/>
          <p:cNvSpPr txBox="1">
            <a:spLocks/>
          </p:cNvSpPr>
          <p:nvPr/>
        </p:nvSpPr>
        <p:spPr bwMode="auto">
          <a:xfrm>
            <a:off x="1071538" y="2500306"/>
            <a:ext cx="7072362" cy="1571636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kk-KZ" sz="3200" b="1" i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 кезең “Сандар сыр шертеді”</a:t>
            </a:r>
            <a:endParaRPr kumimoji="0" lang="ru-RU" sz="3200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" name="Нашивка 13">
            <a:hlinkClick r:id="rId11" action="ppaction://hlinksldjump"/>
          </p:cNvPr>
          <p:cNvSpPr/>
          <p:nvPr/>
        </p:nvSpPr>
        <p:spPr>
          <a:xfrm rot="10800000">
            <a:off x="8072438" y="6143625"/>
            <a:ext cx="785812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4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785786" y="571480"/>
            <a:ext cx="7358114" cy="4572032"/>
          </a:xfrm>
          <a:prstGeom prst="cloudCallout">
            <a:avLst>
              <a:gd name="adj1" fmla="val -51054"/>
              <a:gd name="adj2" fmla="val 7432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 smtClean="0"/>
              <a:t>16, 1, 22, 30, 6,9 7, 4, 8 </a:t>
            </a:r>
            <a:endParaRPr lang="ru-RU" sz="28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8072438" y="6143625"/>
            <a:ext cx="785812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1214414" y="571480"/>
            <a:ext cx="6643734" cy="4857784"/>
          </a:xfrm>
          <a:prstGeom prst="cloudCallout">
            <a:avLst>
              <a:gd name="adj1" fmla="val -51054"/>
              <a:gd name="adj2" fmla="val 74321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кезең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йлы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болсаң, озып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көр».</a:t>
            </a:r>
            <a:r>
              <a:rPr lang="ru-RU" sz="4400" dirty="0" smtClean="0">
                <a:solidFill>
                  <a:schemeClr val="tx1"/>
                </a:solidFill>
              </a:rPr>
              <a:t> </a:t>
            </a:r>
            <a:endParaRPr lang="ru-RU" sz="4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8072438" y="6143625"/>
            <a:ext cx="785812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 fontScale="92500" lnSpcReduction="10000"/>
          </a:bodyPr>
          <a:lstStyle/>
          <a:p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3900" b="1" dirty="0" err="1" smtClean="0">
                <a:latin typeface="Times New Roman" pitchFamily="18" charset="0"/>
                <a:cs typeface="Times New Roman" pitchFamily="18" charset="0"/>
              </a:rPr>
              <a:t>Ойлы</a:t>
            </a:r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err="1" smtClean="0">
                <a:latin typeface="Times New Roman" pitchFamily="18" charset="0"/>
                <a:cs typeface="Times New Roman" pitchFamily="18" charset="0"/>
              </a:rPr>
              <a:t>болсаң, озып</a:t>
            </a:r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dirty="0" err="1" smtClean="0">
                <a:latin typeface="Times New Roman" pitchFamily="18" charset="0"/>
                <a:cs typeface="Times New Roman" pitchFamily="18" charset="0"/>
              </a:rPr>
              <a:t>көр» кезеңнің шарты</a:t>
            </a:r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Бұл турда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әр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топ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көп сөз жазу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Сайысымыздың ерекшелігі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бұл сөздер қай дыбыстан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басталса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дыбысқа аяқталуы керек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қазақ, астана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Уақыт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 минут.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929563" y="6072188"/>
            <a:ext cx="857250" cy="50006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85786" y="1357298"/>
            <a:ext cx="7715304" cy="392909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6600" b="1" dirty="0" smtClean="0"/>
              <a:t> </a:t>
            </a:r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капитандар</a:t>
            </a:r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сайысы</a:t>
            </a:r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66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428596" y="714356"/>
            <a:ext cx="8215370" cy="5500691"/>
          </a:xfrm>
          <a:prstGeom prst="round2DiagRect">
            <a:avLst>
              <a:gd name="adj1" fmla="val 16667"/>
              <a:gd name="adj2" fmla="val 425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 algn="just">
              <a:defRPr/>
            </a:pPr>
            <a:r>
              <a:rPr lang="kk-KZ" sz="4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929563" y="6072188"/>
            <a:ext cx="857250" cy="50006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142976" y="1357298"/>
            <a:ext cx="6812783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капитандар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сайысы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осы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турда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капитандар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егер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президент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болсам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...»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тақырыбына шағын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эссе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керек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Капитандарға дайындалу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уақыты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минут.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Капитандар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сөзі.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скругленным углом 4"/>
          <p:cNvSpPr/>
          <p:nvPr/>
        </p:nvSpPr>
        <p:spPr>
          <a:xfrm>
            <a:off x="928662" y="2071678"/>
            <a:ext cx="7643812" cy="2500330"/>
          </a:xfrm>
          <a:prstGeom prst="round1Rect">
            <a:avLst/>
          </a:prstGeom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Марапаттау</a:t>
            </a:r>
            <a:endParaRPr lang="ru-RU" sz="6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ашивка 6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агетная рамка 4">
            <a:hlinkClick r:id="rId2" action="ppaction://hlinksldjump"/>
          </p:cNvPr>
          <p:cNvSpPr/>
          <p:nvPr/>
        </p:nvSpPr>
        <p:spPr>
          <a:xfrm>
            <a:off x="285720" y="857232"/>
            <a:ext cx="1643074" cy="1857388"/>
          </a:xfrm>
          <a:prstGeom prst="bevel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FFFF00"/>
              </a:gs>
              <a:gs pos="75000">
                <a:srgbClr val="0087E6"/>
              </a:gs>
              <a:gs pos="100000">
                <a:srgbClr val="005CBF"/>
              </a:gs>
            </a:gsLst>
            <a:lin ang="8100000" scaled="1"/>
            <a:tileRect/>
          </a:gradFill>
          <a:ln w="28575">
            <a:solidFill>
              <a:srgbClr val="00206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8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40</a:t>
            </a:r>
            <a:endParaRPr lang="ru-RU" sz="80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агетная рамка 10">
            <a:hlinkClick r:id="rId4" action="ppaction://hlinksldjump"/>
          </p:cNvPr>
          <p:cNvSpPr/>
          <p:nvPr/>
        </p:nvSpPr>
        <p:spPr>
          <a:xfrm>
            <a:off x="2571736" y="4714884"/>
            <a:ext cx="1643074" cy="1857388"/>
          </a:xfrm>
          <a:prstGeom prst="bevel">
            <a:avLst>
              <a:gd name="adj" fmla="val 12500"/>
            </a:avLst>
          </a:prstGeom>
          <a:gradFill flip="none" rotWithShape="1">
            <a:gsLst>
              <a:gs pos="0">
                <a:srgbClr val="03D4A8"/>
              </a:gs>
              <a:gs pos="25000">
                <a:srgbClr val="FFFF00"/>
              </a:gs>
              <a:gs pos="75000">
                <a:srgbClr val="0087E6"/>
              </a:gs>
              <a:gs pos="100000">
                <a:srgbClr val="005CBF"/>
              </a:gs>
            </a:gsLst>
            <a:lin ang="8100000" scaled="1"/>
            <a:tileRect/>
          </a:gradFill>
          <a:ln w="28575">
            <a:solidFill>
              <a:srgbClr val="00206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8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80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агетная рамка 11">
            <a:hlinkClick r:id="rId3" action="ppaction://hlinksldjump"/>
          </p:cNvPr>
          <p:cNvSpPr/>
          <p:nvPr/>
        </p:nvSpPr>
        <p:spPr>
          <a:xfrm>
            <a:off x="7215206" y="785794"/>
            <a:ext cx="1643074" cy="1857388"/>
          </a:xfrm>
          <a:prstGeom prst="bevel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FFFF00"/>
              </a:gs>
              <a:gs pos="75000">
                <a:srgbClr val="0087E6"/>
              </a:gs>
              <a:gs pos="100000">
                <a:srgbClr val="005CBF"/>
              </a:gs>
            </a:gsLst>
            <a:lin ang="8100000" scaled="1"/>
            <a:tileRect/>
          </a:gradFill>
          <a:ln w="28575">
            <a:solidFill>
              <a:srgbClr val="00206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80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1</a:t>
            </a:r>
            <a:r>
              <a:rPr lang="kk-KZ" sz="8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0</a:t>
            </a:r>
            <a:endParaRPr lang="ru-RU" sz="80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агетная рамка 12">
            <a:hlinkClick r:id="rId3" action="ppaction://hlinksldjump"/>
          </p:cNvPr>
          <p:cNvSpPr/>
          <p:nvPr/>
        </p:nvSpPr>
        <p:spPr>
          <a:xfrm>
            <a:off x="5000628" y="357166"/>
            <a:ext cx="1643074" cy="1857388"/>
          </a:xfrm>
          <a:prstGeom prst="bevel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FFFF00"/>
              </a:gs>
              <a:gs pos="75000">
                <a:srgbClr val="0087E6"/>
              </a:gs>
              <a:gs pos="100000">
                <a:srgbClr val="005CBF"/>
              </a:gs>
            </a:gsLst>
            <a:lin ang="8100000" scaled="1"/>
            <a:tileRect/>
          </a:gradFill>
          <a:ln w="28575">
            <a:solidFill>
              <a:srgbClr val="00206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80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2</a:t>
            </a:r>
            <a:r>
              <a:rPr lang="kk-KZ" sz="8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0</a:t>
            </a:r>
            <a:endParaRPr lang="ru-RU" sz="80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агетная рамка 13">
            <a:hlinkClick r:id="rId6" action="ppaction://hlinksldjump"/>
          </p:cNvPr>
          <p:cNvSpPr/>
          <p:nvPr/>
        </p:nvSpPr>
        <p:spPr>
          <a:xfrm>
            <a:off x="2643174" y="357166"/>
            <a:ext cx="1643074" cy="1857388"/>
          </a:xfrm>
          <a:prstGeom prst="bevel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FFFF00"/>
              </a:gs>
              <a:gs pos="75000">
                <a:srgbClr val="0087E6"/>
              </a:gs>
              <a:gs pos="100000">
                <a:srgbClr val="005CBF"/>
              </a:gs>
            </a:gsLst>
            <a:lin ang="8100000" scaled="1"/>
            <a:tileRect/>
          </a:gradFill>
          <a:ln w="28575">
            <a:solidFill>
              <a:srgbClr val="00206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8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30</a:t>
            </a:r>
            <a:endParaRPr lang="ru-RU" sz="80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агетная рамка 14">
            <a:hlinkClick r:id="rId7" action="ppaction://hlinksldjump"/>
          </p:cNvPr>
          <p:cNvSpPr/>
          <p:nvPr/>
        </p:nvSpPr>
        <p:spPr>
          <a:xfrm>
            <a:off x="5000628" y="4714884"/>
            <a:ext cx="1643074" cy="1857388"/>
          </a:xfrm>
          <a:prstGeom prst="bevel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FFFF00"/>
              </a:gs>
              <a:gs pos="75000">
                <a:srgbClr val="0087E6"/>
              </a:gs>
              <a:gs pos="100000">
                <a:srgbClr val="005CBF"/>
              </a:gs>
            </a:gsLst>
            <a:lin ang="8100000" scaled="1"/>
            <a:tileRect/>
          </a:gradFill>
          <a:ln w="28575">
            <a:solidFill>
              <a:srgbClr val="00206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80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30</a:t>
            </a:r>
            <a:endParaRPr lang="ru-RU" sz="80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Багетная рамка 15">
            <a:hlinkClick r:id="rId8" action="ppaction://hlinksldjump"/>
          </p:cNvPr>
          <p:cNvSpPr/>
          <p:nvPr/>
        </p:nvSpPr>
        <p:spPr>
          <a:xfrm>
            <a:off x="285720" y="4357694"/>
            <a:ext cx="1643074" cy="1857388"/>
          </a:xfrm>
          <a:prstGeom prst="bevel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FFFF00"/>
              </a:gs>
              <a:gs pos="75000">
                <a:srgbClr val="0087E6"/>
              </a:gs>
              <a:gs pos="100000">
                <a:srgbClr val="005CBF"/>
              </a:gs>
            </a:gsLst>
            <a:lin ang="8100000" scaled="1"/>
            <a:tileRect/>
          </a:gradFill>
          <a:ln w="28575">
            <a:solidFill>
              <a:srgbClr val="00206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80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10</a:t>
            </a:r>
            <a:endParaRPr lang="ru-RU" sz="80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агетная рамка 16">
            <a:hlinkClick r:id="rId3" action="ppaction://hlinksldjump"/>
          </p:cNvPr>
          <p:cNvSpPr/>
          <p:nvPr/>
        </p:nvSpPr>
        <p:spPr>
          <a:xfrm>
            <a:off x="7215206" y="4071942"/>
            <a:ext cx="1643074" cy="1857388"/>
          </a:xfrm>
          <a:prstGeom prst="bevel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FFFF00"/>
              </a:gs>
              <a:gs pos="75000">
                <a:srgbClr val="0087E6"/>
              </a:gs>
              <a:gs pos="100000">
                <a:srgbClr val="005CBF"/>
              </a:gs>
            </a:gsLst>
            <a:lin ang="8100000" scaled="1"/>
            <a:tileRect/>
          </a:gradFill>
          <a:ln w="28575">
            <a:solidFill>
              <a:srgbClr val="00206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8000" b="1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4</a:t>
            </a:r>
            <a:r>
              <a:rPr lang="kk-KZ" sz="80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0</a:t>
            </a:r>
            <a:endParaRPr lang="ru-RU" sz="80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071538" y="2571744"/>
            <a:ext cx="7000924" cy="1571636"/>
          </a:xfrm>
          <a:prstGeom prst="ellipse">
            <a:avLst/>
          </a:prstGeom>
          <a:solidFill>
            <a:srgbClr val="CCFFCC"/>
          </a:solidFill>
          <a:ln w="57150">
            <a:solidFill>
              <a:srgbClr val="00B0F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6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І кезең</a:t>
            </a:r>
          </a:p>
          <a:p>
            <a:pPr algn="ctr">
              <a:defRPr/>
            </a:pPr>
            <a:r>
              <a:rPr lang="kk-KZ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“Қас – қағым сәтте”</a:t>
            </a:r>
            <a:endParaRPr lang="ru-RU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лево 19">
            <a:hlinkClick r:id="rId10" action="ppaction://hlinksldjump"/>
          </p:cNvPr>
          <p:cNvSpPr/>
          <p:nvPr/>
        </p:nvSpPr>
        <p:spPr>
          <a:xfrm>
            <a:off x="7858125" y="6286500"/>
            <a:ext cx="1285875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>
            <a:off x="1571604" y="1000108"/>
            <a:ext cx="6643734" cy="4572032"/>
          </a:xfrm>
          <a:prstGeom prst="wedgeEllipseCallout">
            <a:avLst>
              <a:gd name="adj1" fmla="val -50547"/>
              <a:gd name="adj2" fmla="val 80631"/>
            </a:avLst>
          </a:prstGeom>
          <a:solidFill>
            <a:schemeClr val="bg1"/>
          </a:solidFill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4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1.Қазақстан астаналарын ата?</a:t>
            </a:r>
            <a:endParaRPr lang="ru-RU" sz="48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1214414" y="571480"/>
            <a:ext cx="6643734" cy="4286280"/>
          </a:xfrm>
          <a:prstGeom prst="cloudCallout">
            <a:avLst>
              <a:gd name="adj1" fmla="val -51054"/>
              <a:gd name="adj2" fmla="val 7432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800" dirty="0" smtClean="0"/>
              <a:t>2. Абайдың неше қара сөзі бар? </a:t>
            </a:r>
            <a:endParaRPr lang="ru-RU" sz="28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>
            <a:off x="1142976" y="500042"/>
            <a:ext cx="6643734" cy="4572032"/>
          </a:xfrm>
          <a:prstGeom prst="wedgeEllipseCallout">
            <a:avLst>
              <a:gd name="adj1" fmla="val -50547"/>
              <a:gd name="adj2" fmla="val 8063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dirty="0" smtClean="0"/>
              <a:t>3.Н. Ә. Назарбаев - тың бойында қандай қабілет бар?</a:t>
            </a:r>
            <a:endParaRPr lang="ru-RU" sz="32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1214414" y="571480"/>
            <a:ext cx="6643734" cy="4286280"/>
          </a:xfrm>
          <a:prstGeom prst="cloudCallout">
            <a:avLst>
              <a:gd name="adj1" fmla="val -51054"/>
              <a:gd name="adj2" fmla="val 74321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800" dirty="0" smtClean="0"/>
              <a:t>4. Н. Ә. Назарбаев қашан президент болып сайланды?</a:t>
            </a:r>
            <a:endParaRPr lang="ru-RU" sz="28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>
            <a:off x="500034" y="357166"/>
            <a:ext cx="8429684" cy="4572032"/>
          </a:xfrm>
          <a:prstGeom prst="wedgeEllipseCallout">
            <a:avLst>
              <a:gd name="adj1" fmla="val -50547"/>
              <a:gd name="adj2" fmla="val 80631"/>
            </a:avLst>
          </a:prstGeom>
          <a:solidFill>
            <a:schemeClr val="bg1"/>
          </a:solidFill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4932363" algn="l"/>
              </a:tabLst>
              <a:defRPr/>
            </a:pPr>
            <a:r>
              <a:rPr lang="ru-RU" sz="3200" dirty="0" smtClean="0">
                <a:solidFill>
                  <a:schemeClr val="accent2"/>
                </a:solidFill>
              </a:rPr>
              <a:t>5. Н. Ә. Назарбаев </a:t>
            </a:r>
            <a:r>
              <a:rPr lang="ru-RU" sz="3200" dirty="0" err="1" smtClean="0">
                <a:solidFill>
                  <a:schemeClr val="accent2"/>
                </a:solidFill>
              </a:rPr>
              <a:t>қайда туған</a:t>
            </a:r>
            <a:r>
              <a:rPr lang="ru-RU" sz="3200" dirty="0" smtClean="0">
                <a:solidFill>
                  <a:schemeClr val="accent2"/>
                </a:solidFill>
              </a:rPr>
              <a:t>?</a:t>
            </a:r>
            <a:endParaRPr lang="ru-RU" sz="3200" b="1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642910" y="357166"/>
            <a:ext cx="8358246" cy="5143536"/>
          </a:xfrm>
          <a:prstGeom prst="cloudCallout">
            <a:avLst>
              <a:gd name="adj1" fmla="val -51054"/>
              <a:gd name="adj2" fmla="val 74321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6. Н. Ә. Назарбаев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қашан туған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806</TotalTime>
  <Words>254</Words>
  <Application>Microsoft Office PowerPoint</Application>
  <PresentationFormat>Экран (4:3)</PresentationFormat>
  <Paragraphs>90</Paragraphs>
  <Slides>26</Slides>
  <Notes>0</Notes>
  <HiddenSlides>2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  <vt:variant>
        <vt:lpstr>Произвольные показы</vt:lpstr>
      </vt:variant>
      <vt:variant>
        <vt:i4>1</vt:i4>
      </vt:variant>
    </vt:vector>
  </HeadingPairs>
  <TitlesOfParts>
    <vt:vector size="28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Произвольный показ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</dc:creator>
  <cp:lastModifiedBy>admin</cp:lastModifiedBy>
  <cp:revision>84</cp:revision>
  <dcterms:created xsi:type="dcterms:W3CDTF">2010-09-23T09:45:05Z</dcterms:created>
  <dcterms:modified xsi:type="dcterms:W3CDTF">2017-11-30T02:59:34Z</dcterms:modified>
</cp:coreProperties>
</file>